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1"/>
  </p:notesMasterIdLst>
  <p:sldIdLst>
    <p:sldId id="256" r:id="rId2"/>
    <p:sldId id="258" r:id="rId3"/>
    <p:sldId id="262" r:id="rId4"/>
    <p:sldId id="280" r:id="rId5"/>
    <p:sldId id="305" r:id="rId6"/>
    <p:sldId id="272" r:id="rId7"/>
    <p:sldId id="306" r:id="rId8"/>
    <p:sldId id="307" r:id="rId9"/>
    <p:sldId id="286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boldItalic r:id="rId17"/>
    </p:embeddedFont>
    <p:embeddedFont>
      <p:font typeface="Montserrat ExtraLight" panose="00000300000000000000" pitchFamily="2" charset="0"/>
      <p:regular r:id="rId18"/>
      <p:bold r:id="rId19"/>
      <p:italic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EA0509-6598-4AC1-9B50-B20EC2BECBF7}">
  <a:tblStyle styleId="{86EA0509-6598-4AC1-9B50-B20EC2BECB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7f9262ee2f_0_26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7f9262ee2f_0_26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Maybe talk to the department of energy about my design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868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7f9262ee2f_0_26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7f9262ee2f_0_26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7f9262ee2f_0_26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7f9262ee2f_0_26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030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79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7f9262ee2f_0_26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7f9262ee2f_0_26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938500" y="1769575"/>
            <a:ext cx="2871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703375" y="909600"/>
            <a:ext cx="3468900" cy="3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32238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APTION_ONL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924870" y="760375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ubTitle" idx="1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/>
          <p:nvPr/>
        </p:nvSpPr>
        <p:spPr>
          <a:xfrm>
            <a:off x="924875" y="3570000"/>
            <a:ext cx="3305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60" r:id="rId6"/>
    <p:sldLayoutId id="214748366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Wind Turbines</a:t>
            </a:r>
            <a:endParaRPr dirty="0"/>
          </a:p>
        </p:txBody>
      </p:sp>
      <p:sp>
        <p:nvSpPr>
          <p:cNvPr id="164" name="Google Shape;164;p38"/>
          <p:cNvSpPr txBox="1">
            <a:spLocks noGrp="1"/>
          </p:cNvSpPr>
          <p:nvPr>
            <p:ph type="ctrTitle"/>
          </p:nvPr>
        </p:nvSpPr>
        <p:spPr>
          <a:xfrm>
            <a:off x="2941650" y="2624375"/>
            <a:ext cx="3260700" cy="464700"/>
          </a:xfrm>
          <a:prstGeom prst="rect">
            <a:avLst/>
          </a:prstGeom>
          <a:effectLst>
            <a:outerShdw blurRad="100013" dist="19050" dir="84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Belal Aly</a:t>
            </a:r>
            <a:endParaRPr sz="2200" b="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 idx="6"/>
          </p:nvPr>
        </p:nvSpPr>
        <p:spPr>
          <a:xfrm>
            <a:off x="1349348" y="1103176"/>
            <a:ext cx="1650191" cy="577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79" name="Google Shape;179;p40"/>
          <p:cNvSpPr txBox="1">
            <a:spLocks noGrp="1"/>
          </p:cNvSpPr>
          <p:nvPr>
            <p:ph type="title"/>
          </p:nvPr>
        </p:nvSpPr>
        <p:spPr>
          <a:xfrm>
            <a:off x="3839393" y="1948051"/>
            <a:ext cx="1650193" cy="437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181" name="Google Shape;181;p40"/>
          <p:cNvSpPr txBox="1">
            <a:spLocks noGrp="1"/>
          </p:cNvSpPr>
          <p:nvPr>
            <p:ph type="title" idx="2"/>
          </p:nvPr>
        </p:nvSpPr>
        <p:spPr>
          <a:xfrm>
            <a:off x="5950463" y="2099227"/>
            <a:ext cx="2408151" cy="437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Summer accomplishments</a:t>
            </a:r>
            <a:endParaRPr dirty="0"/>
          </a:p>
        </p:txBody>
      </p:sp>
      <p:sp>
        <p:nvSpPr>
          <p:cNvPr id="183" name="Google Shape;183;p40"/>
          <p:cNvSpPr txBox="1">
            <a:spLocks noGrp="1"/>
          </p:cNvSpPr>
          <p:nvPr>
            <p:ph type="title" idx="4"/>
          </p:nvPr>
        </p:nvSpPr>
        <p:spPr>
          <a:xfrm>
            <a:off x="1349343" y="1948051"/>
            <a:ext cx="1650193" cy="437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Summary</a:t>
            </a:r>
            <a:endParaRPr dirty="0"/>
          </a:p>
        </p:txBody>
      </p:sp>
      <p:sp>
        <p:nvSpPr>
          <p:cNvPr id="185" name="Google Shape;185;p40"/>
          <p:cNvSpPr txBox="1">
            <a:spLocks noGrp="1"/>
          </p:cNvSpPr>
          <p:nvPr>
            <p:ph type="title" idx="7"/>
          </p:nvPr>
        </p:nvSpPr>
        <p:spPr>
          <a:xfrm>
            <a:off x="3839398" y="1103176"/>
            <a:ext cx="1650191" cy="577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86" name="Google Shape;186;p40"/>
          <p:cNvSpPr txBox="1">
            <a:spLocks noGrp="1"/>
          </p:cNvSpPr>
          <p:nvPr>
            <p:ph type="title" idx="8"/>
          </p:nvPr>
        </p:nvSpPr>
        <p:spPr>
          <a:xfrm>
            <a:off x="6329448" y="1103176"/>
            <a:ext cx="1650191" cy="577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cxnSp>
        <p:nvCxnSpPr>
          <p:cNvPr id="187" name="Google Shape;187;p40"/>
          <p:cNvCxnSpPr>
            <a:cxnSpLocks/>
          </p:cNvCxnSpPr>
          <p:nvPr/>
        </p:nvCxnSpPr>
        <p:spPr>
          <a:xfrm>
            <a:off x="1562100" y="1878636"/>
            <a:ext cx="1295400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30" name="Google Shape;178;p40">
            <a:extLst>
              <a:ext uri="{FF2B5EF4-FFF2-40B4-BE49-F238E27FC236}">
                <a16:creationId xmlns:a16="http://schemas.microsoft.com/office/drawing/2014/main" id="{E531612E-7E0C-4E54-C555-C1AC9F7C1874}"/>
              </a:ext>
            </a:extLst>
          </p:cNvPr>
          <p:cNvSpPr txBox="1">
            <a:spLocks/>
          </p:cNvSpPr>
          <p:nvPr/>
        </p:nvSpPr>
        <p:spPr>
          <a:xfrm>
            <a:off x="1349348" y="2757633"/>
            <a:ext cx="1650191" cy="57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4</a:t>
            </a:r>
          </a:p>
        </p:txBody>
      </p:sp>
      <p:sp>
        <p:nvSpPr>
          <p:cNvPr id="31" name="Google Shape;179;p40">
            <a:extLst>
              <a:ext uri="{FF2B5EF4-FFF2-40B4-BE49-F238E27FC236}">
                <a16:creationId xmlns:a16="http://schemas.microsoft.com/office/drawing/2014/main" id="{505B1926-CB96-76CA-0EE2-EEA80FA36AA5}"/>
              </a:ext>
            </a:extLst>
          </p:cNvPr>
          <p:cNvSpPr txBox="1">
            <a:spLocks/>
          </p:cNvSpPr>
          <p:nvPr/>
        </p:nvSpPr>
        <p:spPr>
          <a:xfrm>
            <a:off x="3839393" y="3602508"/>
            <a:ext cx="1650193" cy="43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Timeline</a:t>
            </a:r>
          </a:p>
        </p:txBody>
      </p:sp>
      <p:sp>
        <p:nvSpPr>
          <p:cNvPr id="32" name="Google Shape;181;p40">
            <a:extLst>
              <a:ext uri="{FF2B5EF4-FFF2-40B4-BE49-F238E27FC236}">
                <a16:creationId xmlns:a16="http://schemas.microsoft.com/office/drawing/2014/main" id="{DD7881E3-686A-3BF8-ECE7-804853DDF5AD}"/>
              </a:ext>
            </a:extLst>
          </p:cNvPr>
          <p:cNvSpPr txBox="1">
            <a:spLocks/>
          </p:cNvSpPr>
          <p:nvPr/>
        </p:nvSpPr>
        <p:spPr>
          <a:xfrm>
            <a:off x="6329449" y="3602508"/>
            <a:ext cx="1650193" cy="43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Completion</a:t>
            </a:r>
          </a:p>
        </p:txBody>
      </p:sp>
      <p:sp>
        <p:nvSpPr>
          <p:cNvPr id="33" name="Google Shape;183;p40">
            <a:extLst>
              <a:ext uri="{FF2B5EF4-FFF2-40B4-BE49-F238E27FC236}">
                <a16:creationId xmlns:a16="http://schemas.microsoft.com/office/drawing/2014/main" id="{B82A0672-A647-26EF-545E-CCD29DF5B58F}"/>
              </a:ext>
            </a:extLst>
          </p:cNvPr>
          <p:cNvSpPr txBox="1">
            <a:spLocks/>
          </p:cNvSpPr>
          <p:nvPr/>
        </p:nvSpPr>
        <p:spPr>
          <a:xfrm>
            <a:off x="1349343" y="3728433"/>
            <a:ext cx="1650193" cy="43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Plan Outline</a:t>
            </a:r>
          </a:p>
        </p:txBody>
      </p:sp>
      <p:sp>
        <p:nvSpPr>
          <p:cNvPr id="34" name="Google Shape;185;p40">
            <a:extLst>
              <a:ext uri="{FF2B5EF4-FFF2-40B4-BE49-F238E27FC236}">
                <a16:creationId xmlns:a16="http://schemas.microsoft.com/office/drawing/2014/main" id="{DD51811F-BDEC-C46B-E40C-1A924FFD8713}"/>
              </a:ext>
            </a:extLst>
          </p:cNvPr>
          <p:cNvSpPr txBox="1">
            <a:spLocks/>
          </p:cNvSpPr>
          <p:nvPr/>
        </p:nvSpPr>
        <p:spPr>
          <a:xfrm>
            <a:off x="3839398" y="2757633"/>
            <a:ext cx="1650191" cy="57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5</a:t>
            </a:r>
          </a:p>
        </p:txBody>
      </p:sp>
      <p:sp>
        <p:nvSpPr>
          <p:cNvPr id="35" name="Google Shape;186;p40">
            <a:extLst>
              <a:ext uri="{FF2B5EF4-FFF2-40B4-BE49-F238E27FC236}">
                <a16:creationId xmlns:a16="http://schemas.microsoft.com/office/drawing/2014/main" id="{C157C71B-AA58-C04D-24FB-F71C07847E4B}"/>
              </a:ext>
            </a:extLst>
          </p:cNvPr>
          <p:cNvSpPr txBox="1">
            <a:spLocks/>
          </p:cNvSpPr>
          <p:nvPr/>
        </p:nvSpPr>
        <p:spPr>
          <a:xfrm>
            <a:off x="6329448" y="2757633"/>
            <a:ext cx="1650191" cy="57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6</a:t>
            </a:r>
          </a:p>
        </p:txBody>
      </p:sp>
      <p:cxnSp>
        <p:nvCxnSpPr>
          <p:cNvPr id="42" name="Google Shape;187;p40">
            <a:extLst>
              <a:ext uri="{FF2B5EF4-FFF2-40B4-BE49-F238E27FC236}">
                <a16:creationId xmlns:a16="http://schemas.microsoft.com/office/drawing/2014/main" id="{12E3B0C5-7B64-594A-13F5-4C3012403CEE}"/>
              </a:ext>
            </a:extLst>
          </p:cNvPr>
          <p:cNvCxnSpPr>
            <a:cxnSpLocks/>
          </p:cNvCxnSpPr>
          <p:nvPr/>
        </p:nvCxnSpPr>
        <p:spPr>
          <a:xfrm>
            <a:off x="6506839" y="3468193"/>
            <a:ext cx="1295400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43" name="Google Shape;187;p40">
            <a:extLst>
              <a:ext uri="{FF2B5EF4-FFF2-40B4-BE49-F238E27FC236}">
                <a16:creationId xmlns:a16="http://schemas.microsoft.com/office/drawing/2014/main" id="{B76C9D1E-EC25-C539-1B31-ED10BB9F0163}"/>
              </a:ext>
            </a:extLst>
          </p:cNvPr>
          <p:cNvCxnSpPr>
            <a:cxnSpLocks/>
          </p:cNvCxnSpPr>
          <p:nvPr/>
        </p:nvCxnSpPr>
        <p:spPr>
          <a:xfrm>
            <a:off x="4016789" y="3469033"/>
            <a:ext cx="1295400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44" name="Google Shape;187;p40">
            <a:extLst>
              <a:ext uri="{FF2B5EF4-FFF2-40B4-BE49-F238E27FC236}">
                <a16:creationId xmlns:a16="http://schemas.microsoft.com/office/drawing/2014/main" id="{1B99090D-ECBC-54D5-0015-42D0FE0C90E3}"/>
              </a:ext>
            </a:extLst>
          </p:cNvPr>
          <p:cNvCxnSpPr>
            <a:cxnSpLocks/>
          </p:cNvCxnSpPr>
          <p:nvPr/>
        </p:nvCxnSpPr>
        <p:spPr>
          <a:xfrm>
            <a:off x="6506843" y="1878636"/>
            <a:ext cx="1295400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45" name="Google Shape;187;p40">
            <a:extLst>
              <a:ext uri="{FF2B5EF4-FFF2-40B4-BE49-F238E27FC236}">
                <a16:creationId xmlns:a16="http://schemas.microsoft.com/office/drawing/2014/main" id="{7CCA7B5E-61F1-87B3-9597-A51A7C0A9E3A}"/>
              </a:ext>
            </a:extLst>
          </p:cNvPr>
          <p:cNvCxnSpPr>
            <a:cxnSpLocks/>
          </p:cNvCxnSpPr>
          <p:nvPr/>
        </p:nvCxnSpPr>
        <p:spPr>
          <a:xfrm>
            <a:off x="1526739" y="3469033"/>
            <a:ext cx="1295400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46" name="Google Shape;187;p40">
            <a:extLst>
              <a:ext uri="{FF2B5EF4-FFF2-40B4-BE49-F238E27FC236}">
                <a16:creationId xmlns:a16="http://schemas.microsoft.com/office/drawing/2014/main" id="{6B343E29-429B-33C5-F884-BC8B933BFF36}"/>
              </a:ext>
            </a:extLst>
          </p:cNvPr>
          <p:cNvCxnSpPr>
            <a:cxnSpLocks/>
          </p:cNvCxnSpPr>
          <p:nvPr/>
        </p:nvCxnSpPr>
        <p:spPr>
          <a:xfrm>
            <a:off x="4016789" y="1878636"/>
            <a:ext cx="1295400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1449150" y="45047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Summary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Analyze already existing wind turbines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 a new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Run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Determine best design</a:t>
            </a:r>
          </a:p>
        </p:txBody>
      </p:sp>
      <p:cxnSp>
        <p:nvCxnSpPr>
          <p:cNvPr id="216" name="Google Shape;216;p44"/>
          <p:cNvCxnSpPr>
            <a:cxnSpLocks/>
          </p:cNvCxnSpPr>
          <p:nvPr/>
        </p:nvCxnSpPr>
        <p:spPr>
          <a:xfrm>
            <a:off x="795338" y="1201422"/>
            <a:ext cx="296846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2" name="Picture 2" descr="Freeway Vs. Highway Difference">
            <a:extLst>
              <a:ext uri="{FF2B5EF4-FFF2-40B4-BE49-F238E27FC236}">
                <a16:creationId xmlns:a16="http://schemas.microsoft.com/office/drawing/2014/main" id="{8CF66CC8-7CA6-C3F1-EE13-195910944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00" y="2756090"/>
            <a:ext cx="3027362" cy="19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ypes Of Railway Tracks With Different Rail Gauges">
            <a:extLst>
              <a:ext uri="{FF2B5EF4-FFF2-40B4-BE49-F238E27FC236}">
                <a16:creationId xmlns:a16="http://schemas.microsoft.com/office/drawing/2014/main" id="{655932CD-A305-2EAC-8571-A7BE75B0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00" y="915725"/>
            <a:ext cx="3027362" cy="17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7;p43">
            <a:extLst>
              <a:ext uri="{FF2B5EF4-FFF2-40B4-BE49-F238E27FC236}">
                <a16:creationId xmlns:a16="http://schemas.microsoft.com/office/drawing/2014/main" id="{95316BB6-FEC5-8B6E-8E1C-D281B4CAA63C}"/>
              </a:ext>
            </a:extLst>
          </p:cNvPr>
          <p:cNvSpPr txBox="1">
            <a:spLocks/>
          </p:cNvSpPr>
          <p:nvPr/>
        </p:nvSpPr>
        <p:spPr>
          <a:xfrm>
            <a:off x="206243" y="328325"/>
            <a:ext cx="1146595" cy="790000"/>
          </a:xfrm>
          <a:prstGeom prst="rect">
            <a:avLst/>
          </a:prstGeom>
          <a:noFill/>
          <a:ln>
            <a:noFill/>
          </a:ln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62"/>
          <p:cNvSpPr txBox="1">
            <a:spLocks noGrp="1"/>
          </p:cNvSpPr>
          <p:nvPr>
            <p:ph type="body" idx="2"/>
          </p:nvPr>
        </p:nvSpPr>
        <p:spPr>
          <a:xfrm>
            <a:off x="4703375" y="909600"/>
            <a:ext cx="3468900" cy="3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600" dirty="0">
                <a:solidFill>
                  <a:schemeClr val="lt1"/>
                </a:solidFill>
              </a:rPr>
              <a:t>3D design a more effient wind tur</a:t>
            </a:r>
            <a:r>
              <a:rPr lang="en" sz="1600" dirty="0"/>
              <a:t>bine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"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/>
              <a:t>U</a:t>
            </a:r>
            <a:r>
              <a:rPr lang="en" sz="1600" dirty="0"/>
              <a:t>se knowledge learned in class to calculate the energy transfer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"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/>
              <a:t>E</a:t>
            </a:r>
            <a:r>
              <a:rPr lang="en" sz="1600" dirty="0"/>
              <a:t>ncourage clean energy usage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lang="en"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 sz="1600" dirty="0"/>
              <a:t>H</a:t>
            </a:r>
            <a:r>
              <a:rPr lang="en" sz="1600" dirty="0"/>
              <a:t>one my DOE making &amp; 3D modleing skills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endParaRPr lang="en" sz="1600" dirty="0"/>
          </a:p>
        </p:txBody>
      </p:sp>
      <p:sp>
        <p:nvSpPr>
          <p:cNvPr id="4" name="Google Shape;214;p44">
            <a:extLst>
              <a:ext uri="{FF2B5EF4-FFF2-40B4-BE49-F238E27FC236}">
                <a16:creationId xmlns:a16="http://schemas.microsoft.com/office/drawing/2014/main" id="{68E3068A-D2D5-2E49-461F-C5BBA040B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9150" y="45047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5" name="Google Shape;216;p44">
            <a:extLst>
              <a:ext uri="{FF2B5EF4-FFF2-40B4-BE49-F238E27FC236}">
                <a16:creationId xmlns:a16="http://schemas.microsoft.com/office/drawing/2014/main" id="{8DFC6FE6-1E29-3D9A-3618-57CC72265E93}"/>
              </a:ext>
            </a:extLst>
          </p:cNvPr>
          <p:cNvCxnSpPr>
            <a:cxnSpLocks/>
          </p:cNvCxnSpPr>
          <p:nvPr/>
        </p:nvCxnSpPr>
        <p:spPr>
          <a:xfrm>
            <a:off x="752475" y="1201422"/>
            <a:ext cx="301132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6" name="Google Shape;207;p43">
            <a:extLst>
              <a:ext uri="{FF2B5EF4-FFF2-40B4-BE49-F238E27FC236}">
                <a16:creationId xmlns:a16="http://schemas.microsoft.com/office/drawing/2014/main" id="{1639518E-2921-CCDE-5579-DFB8E400BD88}"/>
              </a:ext>
            </a:extLst>
          </p:cNvPr>
          <p:cNvSpPr txBox="1">
            <a:spLocks/>
          </p:cNvSpPr>
          <p:nvPr/>
        </p:nvSpPr>
        <p:spPr>
          <a:xfrm>
            <a:off x="206243" y="328325"/>
            <a:ext cx="1146595" cy="790000"/>
          </a:xfrm>
          <a:prstGeom prst="rect">
            <a:avLst/>
          </a:prstGeom>
          <a:noFill/>
          <a:ln>
            <a:noFill/>
          </a:ln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2</a:t>
            </a:r>
          </a:p>
        </p:txBody>
      </p:sp>
      <p:sp>
        <p:nvSpPr>
          <p:cNvPr id="9" name="Google Shape;1987;p56">
            <a:extLst>
              <a:ext uri="{FF2B5EF4-FFF2-40B4-BE49-F238E27FC236}">
                <a16:creationId xmlns:a16="http://schemas.microsoft.com/office/drawing/2014/main" id="{E7163C7E-F0EB-69C9-29A5-1454210181C8}"/>
              </a:ext>
            </a:extLst>
          </p:cNvPr>
          <p:cNvSpPr txBox="1">
            <a:spLocks/>
          </p:cNvSpPr>
          <p:nvPr/>
        </p:nvSpPr>
        <p:spPr>
          <a:xfrm>
            <a:off x="566737" y="1273640"/>
            <a:ext cx="3570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US" sz="1800" dirty="0"/>
              <a:t>What are the Goals?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1449150" y="346100"/>
            <a:ext cx="4370625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Summer accomplishments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Researching existing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Learning how to 3D model from “</a:t>
            </a:r>
            <a:r>
              <a:rPr lang="en-US" sz="2000" dirty="0" err="1"/>
              <a:t>Youtube</a:t>
            </a:r>
            <a:r>
              <a:rPr lang="en-US" sz="2000" dirty="0"/>
              <a:t> university”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Rough sketching new designs </a:t>
            </a:r>
          </a:p>
        </p:txBody>
      </p:sp>
      <p:cxnSp>
        <p:nvCxnSpPr>
          <p:cNvPr id="216" name="Google Shape;216;p44"/>
          <p:cNvCxnSpPr>
            <a:cxnSpLocks/>
          </p:cNvCxnSpPr>
          <p:nvPr/>
        </p:nvCxnSpPr>
        <p:spPr>
          <a:xfrm>
            <a:off x="762000" y="1201422"/>
            <a:ext cx="3810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" name="Google Shape;207;p43">
            <a:extLst>
              <a:ext uri="{FF2B5EF4-FFF2-40B4-BE49-F238E27FC236}">
                <a16:creationId xmlns:a16="http://schemas.microsoft.com/office/drawing/2014/main" id="{95316BB6-FEC5-8B6E-8E1C-D281B4CAA63C}"/>
              </a:ext>
            </a:extLst>
          </p:cNvPr>
          <p:cNvSpPr txBox="1">
            <a:spLocks/>
          </p:cNvSpPr>
          <p:nvPr/>
        </p:nvSpPr>
        <p:spPr>
          <a:xfrm>
            <a:off x="206243" y="328325"/>
            <a:ext cx="1146595" cy="790000"/>
          </a:xfrm>
          <a:prstGeom prst="rect">
            <a:avLst/>
          </a:prstGeom>
          <a:noFill/>
          <a:ln>
            <a:noFill/>
          </a:ln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5FAABD-FAD0-AADE-8BB7-842BADCF0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6652"/>
          <a:stretch/>
        </p:blipFill>
        <p:spPr bwMode="auto">
          <a:xfrm>
            <a:off x="6494175" y="355626"/>
            <a:ext cx="1711325" cy="21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ind turbine - Wikipedia">
            <a:extLst>
              <a:ext uri="{FF2B5EF4-FFF2-40B4-BE49-F238E27FC236}">
                <a16:creationId xmlns:a16="http://schemas.microsoft.com/office/drawing/2014/main" id="{831DA32D-4960-96EA-AEA9-9C4381B3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75" y="2571751"/>
            <a:ext cx="1714500" cy="22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0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4"/>
          <p:cNvSpPr txBox="1">
            <a:spLocks noGrp="1"/>
          </p:cNvSpPr>
          <p:nvPr>
            <p:ph type="title"/>
          </p:nvPr>
        </p:nvSpPr>
        <p:spPr>
          <a:xfrm>
            <a:off x="1505389" y="446766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Outline</a:t>
            </a:r>
            <a:endParaRPr dirty="0"/>
          </a:p>
        </p:txBody>
      </p:sp>
      <p:cxnSp>
        <p:nvCxnSpPr>
          <p:cNvPr id="1956" name="Google Shape;1956;p54"/>
          <p:cNvCxnSpPr/>
          <p:nvPr/>
        </p:nvCxnSpPr>
        <p:spPr>
          <a:xfrm>
            <a:off x="1245300" y="2859300"/>
            <a:ext cx="665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7" name="Google Shape;1957;p54"/>
          <p:cNvSpPr txBox="1">
            <a:spLocks noGrp="1"/>
          </p:cNvSpPr>
          <p:nvPr>
            <p:ph type="title" idx="4294967295"/>
          </p:nvPr>
        </p:nvSpPr>
        <p:spPr>
          <a:xfrm>
            <a:off x="1026200" y="1650960"/>
            <a:ext cx="1527300" cy="997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Calculate the energy transfer of other designs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59" name="Google Shape;1959;p54"/>
          <p:cNvSpPr txBox="1">
            <a:spLocks noGrp="1"/>
          </p:cNvSpPr>
          <p:nvPr>
            <p:ph type="title" idx="4294967295"/>
          </p:nvPr>
        </p:nvSpPr>
        <p:spPr>
          <a:xfrm>
            <a:off x="3181138" y="1994868"/>
            <a:ext cx="1527300" cy="762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</a:rPr>
              <a:t>Build / 3D print the test rig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2" name="Google Shape;1962;p54"/>
          <p:cNvSpPr txBox="1">
            <a:spLocks noGrp="1"/>
          </p:cNvSpPr>
          <p:nvPr>
            <p:ph type="title" idx="4294967295"/>
          </p:nvPr>
        </p:nvSpPr>
        <p:spPr>
          <a:xfrm>
            <a:off x="2098350" y="3230326"/>
            <a:ext cx="1527300" cy="725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Finalize the new design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4" name="Google Shape;1964;p54"/>
          <p:cNvSpPr txBox="1">
            <a:spLocks noGrp="1"/>
          </p:cNvSpPr>
          <p:nvPr>
            <p:ph type="title" idx="4294967295"/>
          </p:nvPr>
        </p:nvSpPr>
        <p:spPr>
          <a:xfrm>
            <a:off x="5687368" y="1659044"/>
            <a:ext cx="1527300" cy="972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Analyze the data &amp; compare to calculations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965" name="Google Shape;1965;p54"/>
          <p:cNvSpPr/>
          <p:nvPr/>
        </p:nvSpPr>
        <p:spPr>
          <a:xfrm>
            <a:off x="1674250" y="2750550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54"/>
          <p:cNvSpPr/>
          <p:nvPr/>
        </p:nvSpPr>
        <p:spPr>
          <a:xfrm>
            <a:off x="2753239" y="2750032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54"/>
          <p:cNvSpPr/>
          <p:nvPr/>
        </p:nvSpPr>
        <p:spPr>
          <a:xfrm>
            <a:off x="3837677" y="2762466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54"/>
          <p:cNvSpPr/>
          <p:nvPr/>
        </p:nvSpPr>
        <p:spPr>
          <a:xfrm>
            <a:off x="6342268" y="2757095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9" name="Google Shape;1969;p54"/>
          <p:cNvCxnSpPr>
            <a:cxnSpLocks/>
            <a:stCxn id="6" idx="2"/>
          </p:cNvCxnSpPr>
          <p:nvPr/>
        </p:nvCxnSpPr>
        <p:spPr>
          <a:xfrm flipV="1">
            <a:off x="779541" y="1095060"/>
            <a:ext cx="3535284" cy="2326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" name="Google Shape;1959;p54">
            <a:extLst>
              <a:ext uri="{FF2B5EF4-FFF2-40B4-BE49-F238E27FC236}">
                <a16:creationId xmlns:a16="http://schemas.microsoft.com/office/drawing/2014/main" id="{46F12CDE-9D6D-6812-2B7F-6856E1ED663F}"/>
              </a:ext>
            </a:extLst>
          </p:cNvPr>
          <p:cNvSpPr txBox="1">
            <a:spLocks/>
          </p:cNvSpPr>
          <p:nvPr/>
        </p:nvSpPr>
        <p:spPr>
          <a:xfrm>
            <a:off x="6867064" y="3110182"/>
            <a:ext cx="1527300" cy="54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1400" dirty="0"/>
              <a:t>Conclude the best design</a:t>
            </a:r>
          </a:p>
        </p:txBody>
      </p:sp>
      <p:sp>
        <p:nvSpPr>
          <p:cNvPr id="3" name="Google Shape;1967;p54">
            <a:extLst>
              <a:ext uri="{FF2B5EF4-FFF2-40B4-BE49-F238E27FC236}">
                <a16:creationId xmlns:a16="http://schemas.microsoft.com/office/drawing/2014/main" id="{7A507446-9195-4D5F-F98C-57AABD32ED69}"/>
              </a:ext>
            </a:extLst>
          </p:cNvPr>
          <p:cNvSpPr/>
          <p:nvPr/>
        </p:nvSpPr>
        <p:spPr>
          <a:xfrm>
            <a:off x="7521964" y="2750032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962;p54">
            <a:extLst>
              <a:ext uri="{FF2B5EF4-FFF2-40B4-BE49-F238E27FC236}">
                <a16:creationId xmlns:a16="http://schemas.microsoft.com/office/drawing/2014/main" id="{95E91078-583A-AE57-AD57-6C5F264CDD5B}"/>
              </a:ext>
            </a:extLst>
          </p:cNvPr>
          <p:cNvSpPr txBox="1">
            <a:spLocks/>
          </p:cNvSpPr>
          <p:nvPr/>
        </p:nvSpPr>
        <p:spPr>
          <a:xfrm>
            <a:off x="4472826" y="3237292"/>
            <a:ext cx="1527300" cy="72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1400" dirty="0"/>
              <a:t>Perform efficiency testing</a:t>
            </a:r>
          </a:p>
        </p:txBody>
      </p:sp>
      <p:sp>
        <p:nvSpPr>
          <p:cNvPr id="5" name="Google Shape;1966;p54">
            <a:extLst>
              <a:ext uri="{FF2B5EF4-FFF2-40B4-BE49-F238E27FC236}">
                <a16:creationId xmlns:a16="http://schemas.microsoft.com/office/drawing/2014/main" id="{A83C53AD-F24D-2B50-A445-50FBB951EAF6}"/>
              </a:ext>
            </a:extLst>
          </p:cNvPr>
          <p:cNvSpPr/>
          <p:nvPr/>
        </p:nvSpPr>
        <p:spPr>
          <a:xfrm>
            <a:off x="5127715" y="2756998"/>
            <a:ext cx="217500" cy="21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07;p43">
            <a:extLst>
              <a:ext uri="{FF2B5EF4-FFF2-40B4-BE49-F238E27FC236}">
                <a16:creationId xmlns:a16="http://schemas.microsoft.com/office/drawing/2014/main" id="{4DDD942C-6688-ED21-8A87-20380E672244}"/>
              </a:ext>
            </a:extLst>
          </p:cNvPr>
          <p:cNvSpPr txBox="1">
            <a:spLocks/>
          </p:cNvSpPr>
          <p:nvPr/>
        </p:nvSpPr>
        <p:spPr>
          <a:xfrm>
            <a:off x="206243" y="328325"/>
            <a:ext cx="1146595" cy="790000"/>
          </a:xfrm>
          <a:prstGeom prst="rect">
            <a:avLst/>
          </a:prstGeom>
          <a:noFill/>
          <a:ln>
            <a:noFill/>
          </a:ln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54"/>
          <p:cNvSpPr txBox="1">
            <a:spLocks noGrp="1"/>
          </p:cNvSpPr>
          <p:nvPr>
            <p:ph type="title"/>
          </p:nvPr>
        </p:nvSpPr>
        <p:spPr>
          <a:xfrm>
            <a:off x="1505389" y="446766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Timeline</a:t>
            </a:r>
            <a:endParaRPr dirty="0"/>
          </a:p>
        </p:txBody>
      </p:sp>
      <p:cxnSp>
        <p:nvCxnSpPr>
          <p:cNvPr id="1969" name="Google Shape;1969;p54"/>
          <p:cNvCxnSpPr>
            <a:cxnSpLocks/>
            <a:stCxn id="6" idx="2"/>
          </p:cNvCxnSpPr>
          <p:nvPr/>
        </p:nvCxnSpPr>
        <p:spPr>
          <a:xfrm flipV="1">
            <a:off x="779541" y="1095060"/>
            <a:ext cx="3535284" cy="2326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6" name="Google Shape;207;p43">
            <a:extLst>
              <a:ext uri="{FF2B5EF4-FFF2-40B4-BE49-F238E27FC236}">
                <a16:creationId xmlns:a16="http://schemas.microsoft.com/office/drawing/2014/main" id="{4DDD942C-6688-ED21-8A87-20380E672244}"/>
              </a:ext>
            </a:extLst>
          </p:cNvPr>
          <p:cNvSpPr txBox="1">
            <a:spLocks/>
          </p:cNvSpPr>
          <p:nvPr/>
        </p:nvSpPr>
        <p:spPr>
          <a:xfrm>
            <a:off x="206243" y="328325"/>
            <a:ext cx="1146595" cy="790000"/>
          </a:xfrm>
          <a:prstGeom prst="rect">
            <a:avLst/>
          </a:prstGeom>
          <a:noFill/>
          <a:ln>
            <a:noFill/>
          </a:ln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5</a:t>
            </a:r>
          </a:p>
        </p:txBody>
      </p:sp>
      <p:graphicFrame>
        <p:nvGraphicFramePr>
          <p:cNvPr id="9" name="Google Shape;367;p52">
            <a:extLst>
              <a:ext uri="{FF2B5EF4-FFF2-40B4-BE49-F238E27FC236}">
                <a16:creationId xmlns:a16="http://schemas.microsoft.com/office/drawing/2014/main" id="{6388DDDB-61F1-35CD-47FC-7B13EDE3C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041463"/>
              </p:ext>
            </p:extLst>
          </p:nvPr>
        </p:nvGraphicFramePr>
        <p:xfrm>
          <a:off x="2376488" y="1385682"/>
          <a:ext cx="4204080" cy="3308568"/>
        </p:xfrm>
        <a:graphic>
          <a:graphicData uri="http://schemas.openxmlformats.org/drawingml/2006/table">
            <a:tbl>
              <a:tblPr>
                <a:noFill/>
                <a:tableStyleId>{86EA0509-6598-4AC1-9B50-B20EC2BECBF7}</a:tableStyleId>
              </a:tblPr>
              <a:tblGrid>
                <a:gridCol w="116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020">
                  <a:extLst>
                    <a:ext uri="{9D8B030D-6E8A-4147-A177-3AD203B41FA5}">
                      <a16:colId xmlns:a16="http://schemas.microsoft.com/office/drawing/2014/main" val="436591132"/>
                    </a:ext>
                  </a:extLst>
                </a:gridCol>
              </a:tblGrid>
              <a:tr h="5514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Start </a:t>
                      </a:r>
                      <a:endParaRPr sz="1200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End</a:t>
                      </a:r>
                      <a:endParaRPr sz="1200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Duration</a:t>
                      </a:r>
                      <a:endParaRPr sz="1200" dirty="0">
                        <a:solidFill>
                          <a:schemeClr val="tx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Calculations</a:t>
                      </a:r>
                      <a:endParaRPr sz="1200" dirty="0">
                        <a:solidFill>
                          <a:schemeClr val="lt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9/1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9/15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weeks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4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My design</a:t>
                      </a:r>
                      <a:endParaRPr sz="1200" dirty="0">
                        <a:solidFill>
                          <a:schemeClr val="lt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9/16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10/13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weeks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956099"/>
                  </a:ext>
                </a:extLst>
              </a:tr>
              <a:tr h="5514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Test rig</a:t>
                      </a:r>
                      <a:endParaRPr sz="1200" dirty="0">
                        <a:solidFill>
                          <a:schemeClr val="lt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10/14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10/20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weeks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93637"/>
                  </a:ext>
                </a:extLst>
              </a:tr>
              <a:tr h="5514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Testing</a:t>
                      </a:r>
                      <a:endParaRPr sz="1200" dirty="0">
                        <a:solidFill>
                          <a:schemeClr val="lt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10/21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11/10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weeks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87509"/>
                  </a:ext>
                </a:extLst>
              </a:tr>
              <a:tr h="5514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Analyze data</a:t>
                      </a:r>
                      <a:endParaRPr sz="1200" dirty="0">
                        <a:solidFill>
                          <a:schemeClr val="lt1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11/11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12/6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</a:t>
                      </a:r>
                      <a:r>
                        <a:rPr lang="en-US" sz="1200" dirty="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weeks**</a:t>
                      </a:r>
                      <a:endParaRPr sz="1200" dirty="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7087" marR="77087" marT="77087" marB="77087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1911CC0-C806-D68A-8F3E-D0D1C6A43C95}"/>
              </a:ext>
            </a:extLst>
          </p:cNvPr>
          <p:cNvSpPr txBox="1"/>
          <p:nvPr/>
        </p:nvSpPr>
        <p:spPr>
          <a:xfrm>
            <a:off x="6938964" y="4143376"/>
            <a:ext cx="220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** I will be gone for a week (mid season championships)</a:t>
            </a:r>
          </a:p>
        </p:txBody>
      </p:sp>
    </p:spTree>
    <p:extLst>
      <p:ext uri="{BB962C8B-B14F-4D97-AF65-F5344CB8AC3E}">
        <p14:creationId xmlns:p14="http://schemas.microsoft.com/office/powerpoint/2010/main" val="54879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1449150" y="45047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Completion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dirty="0"/>
              <a:t>My design doesn’t have to be the best for the project to be successful.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As long as the experiment is proper and well executed.</a:t>
            </a:r>
          </a:p>
        </p:txBody>
      </p:sp>
      <p:cxnSp>
        <p:nvCxnSpPr>
          <p:cNvPr id="216" name="Google Shape;216;p44"/>
          <p:cNvCxnSpPr>
            <a:cxnSpLocks/>
          </p:cNvCxnSpPr>
          <p:nvPr/>
        </p:nvCxnSpPr>
        <p:spPr>
          <a:xfrm>
            <a:off x="795338" y="1201422"/>
            <a:ext cx="296846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" name="Google Shape;207;p43">
            <a:extLst>
              <a:ext uri="{FF2B5EF4-FFF2-40B4-BE49-F238E27FC236}">
                <a16:creationId xmlns:a16="http://schemas.microsoft.com/office/drawing/2014/main" id="{95316BB6-FEC5-8B6E-8E1C-D281B4CAA63C}"/>
              </a:ext>
            </a:extLst>
          </p:cNvPr>
          <p:cNvSpPr txBox="1">
            <a:spLocks/>
          </p:cNvSpPr>
          <p:nvPr/>
        </p:nvSpPr>
        <p:spPr>
          <a:xfrm>
            <a:off x="206243" y="328325"/>
            <a:ext cx="1146595" cy="790000"/>
          </a:xfrm>
          <a:prstGeom prst="rect">
            <a:avLst/>
          </a:prstGeom>
          <a:noFill/>
          <a:ln>
            <a:noFill/>
          </a:ln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  <a:defRPr sz="60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5474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8"/>
          <p:cNvSpPr txBox="1">
            <a:spLocks noGrp="1"/>
          </p:cNvSpPr>
          <p:nvPr>
            <p:ph type="title"/>
          </p:nvPr>
        </p:nvSpPr>
        <p:spPr>
          <a:xfrm>
            <a:off x="1013400" y="1684275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/>
          </a:p>
        </p:txBody>
      </p:sp>
      <p:sp>
        <p:nvSpPr>
          <p:cNvPr id="2160" name="Google Shape;2160;p68"/>
          <p:cNvSpPr txBox="1">
            <a:spLocks noGrp="1"/>
          </p:cNvSpPr>
          <p:nvPr>
            <p:ph type="subTitle" idx="1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63" name="Google Shape;2163;p68"/>
          <p:cNvCxnSpPr/>
          <p:nvPr/>
        </p:nvCxnSpPr>
        <p:spPr>
          <a:xfrm>
            <a:off x="1013400" y="34580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216</Words>
  <Application>Microsoft Office PowerPoint</Application>
  <PresentationFormat>On-screen Show (16:9)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Montserrat ExtraLight</vt:lpstr>
      <vt:lpstr>Arial</vt:lpstr>
      <vt:lpstr>Montserrat Medium</vt:lpstr>
      <vt:lpstr>Montserrat ExtraBold</vt:lpstr>
      <vt:lpstr>Montserrat</vt:lpstr>
      <vt:lpstr>Futuristic Background by Slidesgo</vt:lpstr>
      <vt:lpstr>Wind Turbines</vt:lpstr>
      <vt:lpstr>1</vt:lpstr>
      <vt:lpstr>Summary</vt:lpstr>
      <vt:lpstr>Objectives</vt:lpstr>
      <vt:lpstr>Summer accomplishments</vt:lpstr>
      <vt:lpstr>Project Outline</vt:lpstr>
      <vt:lpstr>Project Timeline</vt:lpstr>
      <vt:lpstr>Completion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Belal M Aly</cp:lastModifiedBy>
  <cp:revision>4</cp:revision>
  <dcterms:modified xsi:type="dcterms:W3CDTF">2024-08-30T06:40:42Z</dcterms:modified>
</cp:coreProperties>
</file>