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7e77f860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7e77f8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2"/>
          <p:cNvSpPr/>
          <p:nvPr>
            <p:ph idx="2" type="pic"/>
          </p:nvPr>
        </p:nvSpPr>
        <p:spPr>
          <a:xfrm>
            <a:off x="5183188" y="987425"/>
            <a:ext cx="6172200" cy="4873625"/>
          </a:xfrm>
          <a:prstGeom prst="rect">
            <a:avLst/>
          </a:prstGeom>
          <a:noFill/>
          <a:ln>
            <a:noFill/>
          </a:ln>
        </p:spPr>
      </p:sp>
      <p:sp>
        <p:nvSpPr>
          <p:cNvPr id="76" name="Google Shape;76;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cdc.gov/radiation-health/data-research/facts-stats/building-materials.html#:~:text=Building%20materials%20containing%20radioactive%20material&amp;text=Radioactive%20materials%20in%20sandstone%2C%20concrete,into%20the%20radioactive%20gas%20rad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5" name="Shape 95"/>
        <p:cNvGrpSpPr/>
        <p:nvPr/>
      </p:nvGrpSpPr>
      <p:grpSpPr>
        <a:xfrm>
          <a:off x="0" y="0"/>
          <a:ext cx="0" cy="0"/>
          <a:chOff x="0" y="0"/>
          <a:chExt cx="0" cy="0"/>
        </a:xfrm>
      </p:grpSpPr>
      <p:sp>
        <p:nvSpPr>
          <p:cNvPr id="96" name="Google Shape;96;p15"/>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Vehicle in snow" id="97" name="Google Shape;97;p15"/>
          <p:cNvPicPr preferRelativeResize="0"/>
          <p:nvPr/>
        </p:nvPicPr>
        <p:blipFill rotWithShape="1">
          <a:blip r:embed="rId3">
            <a:alphaModFix amt="50000"/>
          </a:blip>
          <a:srcRect b="375" l="0" r="0" t="15356"/>
          <a:stretch/>
        </p:blipFill>
        <p:spPr>
          <a:xfrm>
            <a:off x="20" y="1"/>
            <a:ext cx="12191980" cy="6857999"/>
          </a:xfrm>
          <a:prstGeom prst="rect">
            <a:avLst/>
          </a:prstGeom>
          <a:noFill/>
          <a:ln>
            <a:noFill/>
          </a:ln>
        </p:spPr>
      </p:pic>
      <p:sp>
        <p:nvSpPr>
          <p:cNvPr id="98" name="Google Shape;98;p15"/>
          <p:cNvSpPr txBox="1"/>
          <p:nvPr>
            <p:ph type="ctr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Calibri"/>
              <a:buNone/>
            </a:pPr>
            <a:r>
              <a:rPr lang="en-US">
                <a:solidFill>
                  <a:srgbClr val="FFFFFF"/>
                </a:solidFill>
              </a:rPr>
              <a:t>Radioactivity in building materials </a:t>
            </a:r>
            <a:endParaRPr/>
          </a:p>
        </p:txBody>
      </p:sp>
      <p:sp>
        <p:nvSpPr>
          <p:cNvPr id="99" name="Google Shape;99;p15"/>
          <p:cNvSpPr txBox="1"/>
          <p:nvPr>
            <p:ph idx="1" type="subTitle"/>
          </p:nvPr>
        </p:nvSpPr>
        <p:spPr>
          <a:xfrm>
            <a:off x="1524000" y="4159404"/>
            <a:ext cx="9144000" cy="109839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Helaina Hale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700"/>
                                        <p:tgtEl>
                                          <p:spTgt spid="99">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98"/>
                                        </p:tgtEl>
                                        <p:attrNameLst>
                                          <p:attrName>style.visibility</p:attrName>
                                        </p:attrNameLst>
                                      </p:cBhvr>
                                      <p:to>
                                        <p:strVal val="visible"/>
                                      </p:to>
                                    </p:set>
                                    <p:animEffect filter="fade" transition="in">
                                      <p:cBhvr>
                                        <p:cTn dur="7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References</a:t>
            </a:r>
            <a:endParaRPr/>
          </a:p>
        </p:txBody>
      </p:sp>
      <p:sp>
        <p:nvSpPr>
          <p:cNvPr id="231" name="Google Shape;231;p2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100" u="sng">
                <a:solidFill>
                  <a:schemeClr val="hlink"/>
                </a:solidFill>
                <a:hlinkClick r:id="rId3"/>
              </a:rPr>
              <a:t>https://www.cdc.gov/radiation-health/data-research/facts-stats/building-materials.html#:~:text=Building%20materials%20containing%20radioactive%20material&amp;text=Radioactive%20materials%20in%20sandstone%2C%20concrete,into%20the%20radioactive%20gas%20radon</a:t>
            </a:r>
            <a:r>
              <a:rPr lang="en-US" sz="2100"/>
              <a:t>.</a:t>
            </a:r>
            <a:endParaRPr sz="2100"/>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6"/>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6"/>
          <p:cNvSpPr txBox="1"/>
          <p:nvPr>
            <p:ph type="title"/>
          </p:nvPr>
        </p:nvSpPr>
        <p:spPr>
          <a:xfrm>
            <a:off x="6090574" y="473346"/>
            <a:ext cx="4977976"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Project outline </a:t>
            </a:r>
            <a:endParaRPr/>
          </a:p>
        </p:txBody>
      </p:sp>
      <p:pic>
        <p:nvPicPr>
          <p:cNvPr descr="List" id="107" name="Google Shape;107;p16"/>
          <p:cNvPicPr preferRelativeResize="0"/>
          <p:nvPr/>
        </p:nvPicPr>
        <p:blipFill rotWithShape="1">
          <a:blip r:embed="rId3">
            <a:alphaModFix/>
          </a:blip>
          <a:srcRect b="0" l="0" r="0" t="0"/>
          <a:stretch/>
        </p:blipFill>
        <p:spPr>
          <a:xfrm>
            <a:off x="1119919" y="2257006"/>
            <a:ext cx="2578129" cy="2578129"/>
          </a:xfrm>
          <a:prstGeom prst="rect">
            <a:avLst/>
          </a:prstGeom>
          <a:noFill/>
          <a:ln>
            <a:noFill/>
          </a:ln>
        </p:spPr>
      </p:pic>
      <p:sp>
        <p:nvSpPr>
          <p:cNvPr id="108" name="Google Shape;108;p16"/>
          <p:cNvSpPr txBox="1"/>
          <p:nvPr>
            <p:ph idx="1" type="body"/>
          </p:nvPr>
        </p:nvSpPr>
        <p:spPr>
          <a:xfrm>
            <a:off x="6090574" y="2115880"/>
            <a:ext cx="4977578" cy="39450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en-US" sz="1800" u="sng">
                <a:solidFill>
                  <a:schemeClr val="dk2"/>
                </a:solidFill>
              </a:rPr>
              <a:t>Purpose: </a:t>
            </a:r>
            <a:endParaRPr/>
          </a:p>
          <a:p>
            <a:pPr indent="0" lvl="0" marL="0" rtl="0" algn="l">
              <a:lnSpc>
                <a:spcPct val="90000"/>
              </a:lnSpc>
              <a:spcBef>
                <a:spcPts val="1000"/>
              </a:spcBef>
              <a:spcAft>
                <a:spcPts val="0"/>
              </a:spcAft>
              <a:buClr>
                <a:schemeClr val="dk2"/>
              </a:buClr>
              <a:buSzPts val="1800"/>
              <a:buNone/>
            </a:pPr>
            <a:r>
              <a:rPr lang="en-US" sz="1800">
                <a:solidFill>
                  <a:schemeClr val="dk2"/>
                </a:solidFill>
              </a:rPr>
              <a:t>Due to their formation, several building materials contain naturally occurring radioactive elements such as radium, uranium, and thorium. When these elements decay, they release radon gas which could potentially  be harmful to our health.</a:t>
            </a:r>
            <a:endParaRPr/>
          </a:p>
          <a:p>
            <a:pPr indent="0" lvl="0" marL="0" rtl="0" algn="l">
              <a:lnSpc>
                <a:spcPct val="90000"/>
              </a:lnSpc>
              <a:spcBef>
                <a:spcPts val="1000"/>
              </a:spcBef>
              <a:spcAft>
                <a:spcPts val="0"/>
              </a:spcAft>
              <a:buClr>
                <a:schemeClr val="dk2"/>
              </a:buClr>
              <a:buSzPts val="1800"/>
              <a:buNone/>
            </a:pPr>
            <a:r>
              <a:rPr lang="en-US" sz="1800" u="sng">
                <a:solidFill>
                  <a:schemeClr val="dk2"/>
                </a:solidFill>
              </a:rPr>
              <a:t>Project details:</a:t>
            </a:r>
            <a:endParaRPr/>
          </a:p>
          <a:p>
            <a:pPr indent="0" lvl="0" marL="0" rtl="0" algn="l">
              <a:lnSpc>
                <a:spcPct val="90000"/>
              </a:lnSpc>
              <a:spcBef>
                <a:spcPts val="1000"/>
              </a:spcBef>
              <a:spcAft>
                <a:spcPts val="0"/>
              </a:spcAft>
              <a:buClr>
                <a:schemeClr val="dk2"/>
              </a:buClr>
              <a:buSzPts val="1800"/>
              <a:buNone/>
            </a:pPr>
            <a:r>
              <a:rPr lang="en-US" sz="1800">
                <a:solidFill>
                  <a:schemeClr val="dk2"/>
                </a:solidFill>
              </a:rPr>
              <a:t>Prior to data collection in the lab, all initial research including the purpose behind the experiment, material compounds and dosage information will be completed. Following this, data will be collected in the lab over several weeks for each of the materials including a trial with the sample and a background. After the completion of each materials trial, the results will be reported and added to the report. </a:t>
            </a:r>
            <a:endParaRPr/>
          </a:p>
        </p:txBody>
      </p:sp>
      <p:grpSp>
        <p:nvGrpSpPr>
          <p:cNvPr id="109" name="Google Shape;109;p16"/>
          <p:cNvGrpSpPr/>
          <p:nvPr/>
        </p:nvGrpSpPr>
        <p:grpSpPr>
          <a:xfrm flipH="1">
            <a:off x="2635" y="52996"/>
            <a:ext cx="5928607" cy="6805005"/>
            <a:chOff x="6095999" y="52996"/>
            <a:chExt cx="6093363" cy="6805005"/>
          </a:xfrm>
        </p:grpSpPr>
        <p:sp>
          <p:nvSpPr>
            <p:cNvPr id="110" name="Google Shape;110;p16"/>
            <p:cNvSpPr/>
            <p:nvPr/>
          </p:nvSpPr>
          <p:spPr>
            <a:xfrm>
              <a:off x="6096001" y="52996"/>
              <a:ext cx="6093361" cy="6805003"/>
            </a:xfrm>
            <a:custGeom>
              <a:rect b="b" l="l" r="r" t="t"/>
              <a:pathLst>
                <a:path extrusionOk="0" h="6578438" w="5890489">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16"/>
            <p:cNvSpPr/>
            <p:nvPr/>
          </p:nvSpPr>
          <p:spPr>
            <a:xfrm>
              <a:off x="6095999" y="52997"/>
              <a:ext cx="6093363" cy="6805004"/>
            </a:xfrm>
            <a:custGeom>
              <a:rect b="b" l="l" r="r" t="t"/>
              <a:pathLst>
                <a:path extrusionOk="0" h="6578439" w="5890491">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6"/>
            <p:cNvSpPr/>
            <p:nvPr/>
          </p:nvSpPr>
          <p:spPr>
            <a:xfrm>
              <a:off x="6096000" y="52997"/>
              <a:ext cx="6093362" cy="6805004"/>
            </a:xfrm>
            <a:custGeom>
              <a:rect b="b" l="l" r="r" t="t"/>
              <a:pathLst>
                <a:path extrusionOk="0" h="6578439" w="589049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7"/>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17"/>
          <p:cNvSpPr txBox="1"/>
          <p:nvPr>
            <p:ph type="title"/>
          </p:nvPr>
        </p:nvSpPr>
        <p:spPr>
          <a:xfrm>
            <a:off x="6094105" y="802955"/>
            <a:ext cx="4977976"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Objectives</a:t>
            </a:r>
            <a:endParaRPr/>
          </a:p>
        </p:txBody>
      </p:sp>
      <p:pic>
        <p:nvPicPr>
          <p:cNvPr descr="Radioactive" id="120" name="Google Shape;120;p17"/>
          <p:cNvPicPr preferRelativeResize="0"/>
          <p:nvPr/>
        </p:nvPicPr>
        <p:blipFill rotWithShape="1">
          <a:blip r:embed="rId3">
            <a:alphaModFix/>
          </a:blip>
          <a:srcRect b="0" l="0" r="0" t="0"/>
          <a:stretch/>
        </p:blipFill>
        <p:spPr>
          <a:xfrm>
            <a:off x="686951" y="1793846"/>
            <a:ext cx="3620021" cy="3620021"/>
          </a:xfrm>
          <a:prstGeom prst="rect">
            <a:avLst/>
          </a:prstGeom>
          <a:noFill/>
          <a:ln>
            <a:noFill/>
          </a:ln>
        </p:spPr>
      </p:pic>
      <p:sp>
        <p:nvSpPr>
          <p:cNvPr id="121" name="Google Shape;121;p17"/>
          <p:cNvSpPr txBox="1"/>
          <p:nvPr>
            <p:ph idx="1" type="body"/>
          </p:nvPr>
        </p:nvSpPr>
        <p:spPr>
          <a:xfrm>
            <a:off x="6090574" y="2421682"/>
            <a:ext cx="4977578" cy="3639289"/>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The main objective for this project is to study various building materials which potentially contain doses of radiation and using gamma ray spectroscopy, determine the radioactive material present. </a:t>
            </a:r>
            <a:endParaRPr/>
          </a:p>
          <a:p>
            <a:pPr indent="-228600" lvl="0" marL="228600" rtl="0" algn="l">
              <a:lnSpc>
                <a:spcPct val="90000"/>
              </a:lnSpc>
              <a:spcBef>
                <a:spcPts val="1000"/>
              </a:spcBef>
              <a:spcAft>
                <a:spcPts val="0"/>
              </a:spcAft>
              <a:buClr>
                <a:schemeClr val="dk2"/>
              </a:buClr>
              <a:buSzPts val="2400"/>
              <a:buChar char="•"/>
            </a:pPr>
            <a:r>
              <a:rPr lang="en-US" sz="2400">
                <a:solidFill>
                  <a:schemeClr val="dk2"/>
                </a:solidFill>
                <a:latin typeface="Calibri"/>
                <a:ea typeface="Calibri"/>
                <a:cs typeface="Calibri"/>
                <a:sym typeface="Calibri"/>
              </a:rPr>
              <a:t>Supplementary objectives for this project include utilizing prior knowledge from atomic and nuclear physics to record and report proper data with error. </a:t>
            </a:r>
            <a:endParaRPr/>
          </a:p>
          <a:p>
            <a:pPr indent="0" lvl="0" marL="0" rtl="0" algn="l">
              <a:lnSpc>
                <a:spcPct val="90000"/>
              </a:lnSpc>
              <a:spcBef>
                <a:spcPts val="1000"/>
              </a:spcBef>
              <a:spcAft>
                <a:spcPts val="0"/>
              </a:spcAft>
              <a:buClr>
                <a:schemeClr val="dk1"/>
              </a:buClr>
              <a:buSzPts val="1800"/>
              <a:buNone/>
            </a:pPr>
            <a:r>
              <a:t/>
            </a:r>
            <a:endParaRPr sz="1800">
              <a:solidFill>
                <a:schemeClr val="dk2"/>
              </a:solidFill>
            </a:endParaRPr>
          </a:p>
        </p:txBody>
      </p:sp>
      <p:grpSp>
        <p:nvGrpSpPr>
          <p:cNvPr id="122" name="Google Shape;122;p17"/>
          <p:cNvGrpSpPr/>
          <p:nvPr/>
        </p:nvGrpSpPr>
        <p:grpSpPr>
          <a:xfrm flipH="1">
            <a:off x="2635" y="52996"/>
            <a:ext cx="5928607" cy="6805005"/>
            <a:chOff x="6095999" y="52996"/>
            <a:chExt cx="6093363" cy="6805005"/>
          </a:xfrm>
        </p:grpSpPr>
        <p:sp>
          <p:nvSpPr>
            <p:cNvPr id="123" name="Google Shape;123;p17"/>
            <p:cNvSpPr/>
            <p:nvPr/>
          </p:nvSpPr>
          <p:spPr>
            <a:xfrm>
              <a:off x="6096001" y="52996"/>
              <a:ext cx="6093361" cy="6805003"/>
            </a:xfrm>
            <a:custGeom>
              <a:rect b="b" l="l" r="r" t="t"/>
              <a:pathLst>
                <a:path extrusionOk="0" h="6578438" w="5890489">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17"/>
            <p:cNvSpPr/>
            <p:nvPr/>
          </p:nvSpPr>
          <p:spPr>
            <a:xfrm>
              <a:off x="6095999" y="52997"/>
              <a:ext cx="6093363" cy="6805004"/>
            </a:xfrm>
            <a:custGeom>
              <a:rect b="b" l="l" r="r" t="t"/>
              <a:pathLst>
                <a:path extrusionOk="0" h="6578439" w="5890491">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17"/>
            <p:cNvSpPr/>
            <p:nvPr/>
          </p:nvSpPr>
          <p:spPr>
            <a:xfrm>
              <a:off x="6096000" y="52997"/>
              <a:ext cx="6093362" cy="6805004"/>
            </a:xfrm>
            <a:custGeom>
              <a:rect b="b" l="l" r="r" t="t"/>
              <a:pathLst>
                <a:path extrusionOk="0" h="6578439" w="589049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18"/>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18"/>
          <p:cNvSpPr txBox="1"/>
          <p:nvPr>
            <p:ph type="title"/>
          </p:nvPr>
        </p:nvSpPr>
        <p:spPr>
          <a:xfrm>
            <a:off x="804672" y="802955"/>
            <a:ext cx="4766330"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Materials</a:t>
            </a:r>
            <a:endParaRPr/>
          </a:p>
        </p:txBody>
      </p:sp>
      <p:sp>
        <p:nvSpPr>
          <p:cNvPr id="133" name="Google Shape;133;p18"/>
          <p:cNvSpPr txBox="1"/>
          <p:nvPr>
            <p:ph idx="1" type="body"/>
          </p:nvPr>
        </p:nvSpPr>
        <p:spPr>
          <a:xfrm>
            <a:off x="804938" y="2151999"/>
            <a:ext cx="4765800" cy="3777000"/>
          </a:xfrm>
          <a:prstGeom prst="rect">
            <a:avLst/>
          </a:prstGeom>
          <a:noFill/>
          <a:ln>
            <a:noFill/>
          </a:ln>
        </p:spPr>
        <p:txBody>
          <a:bodyPr anchorCtr="0" anchor="t" bIns="45700" lIns="91425" spcFirstLastPara="1" rIns="91425" wrap="square" tIns="45700">
            <a:normAutofit fontScale="77500" lnSpcReduction="20000"/>
          </a:bodyPr>
          <a:lstStyle/>
          <a:p>
            <a:pPr indent="-245903" lvl="0" marL="228600" rtl="0" algn="l">
              <a:lnSpc>
                <a:spcPct val="90000"/>
              </a:lnSpc>
              <a:spcBef>
                <a:spcPts val="0"/>
              </a:spcBef>
              <a:spcAft>
                <a:spcPts val="0"/>
              </a:spcAft>
              <a:buClr>
                <a:schemeClr val="dk2"/>
              </a:buClr>
              <a:buSzPct val="100000"/>
              <a:buChar char="•"/>
            </a:pPr>
            <a:r>
              <a:rPr lang="en-US" sz="2500">
                <a:solidFill>
                  <a:schemeClr val="dk2"/>
                </a:solidFill>
              </a:rPr>
              <a:t>Data collection</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Computational notebook</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Gamma-ray energies sheet</a:t>
            </a:r>
            <a:endParaRPr sz="2500"/>
          </a:p>
          <a:p>
            <a:pPr indent="-245903" lvl="0" marL="228600" rtl="0" algn="l">
              <a:lnSpc>
                <a:spcPct val="90000"/>
              </a:lnSpc>
              <a:spcBef>
                <a:spcPts val="1000"/>
              </a:spcBef>
              <a:spcAft>
                <a:spcPts val="0"/>
              </a:spcAft>
              <a:buClr>
                <a:schemeClr val="dk2"/>
              </a:buClr>
              <a:buSzPct val="100000"/>
              <a:buChar char="•"/>
            </a:pPr>
            <a:r>
              <a:rPr lang="en-US" sz="2500">
                <a:solidFill>
                  <a:schemeClr val="dk2"/>
                </a:solidFill>
              </a:rPr>
              <a:t>Building materials </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Concrete</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Brick</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Sandstone</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Granite </a:t>
            </a:r>
            <a:endParaRPr sz="2500"/>
          </a:p>
          <a:p>
            <a:pPr indent="-245903" lvl="0" marL="228600" rtl="0" algn="l">
              <a:lnSpc>
                <a:spcPct val="90000"/>
              </a:lnSpc>
              <a:spcBef>
                <a:spcPts val="1000"/>
              </a:spcBef>
              <a:spcAft>
                <a:spcPts val="0"/>
              </a:spcAft>
              <a:buClr>
                <a:schemeClr val="dk2"/>
              </a:buClr>
              <a:buSzPct val="100000"/>
              <a:buChar char="•"/>
            </a:pPr>
            <a:r>
              <a:rPr lang="en-US" sz="2500">
                <a:solidFill>
                  <a:schemeClr val="dk2"/>
                </a:solidFill>
              </a:rPr>
              <a:t>Laboratory testing materials</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Glass beaker</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Scintillation detector</a:t>
            </a:r>
            <a:endParaRPr sz="2500"/>
          </a:p>
          <a:p>
            <a:pPr indent="-245903" lvl="1" marL="685800" rtl="0" algn="l">
              <a:lnSpc>
                <a:spcPct val="90000"/>
              </a:lnSpc>
              <a:spcBef>
                <a:spcPts val="500"/>
              </a:spcBef>
              <a:spcAft>
                <a:spcPts val="0"/>
              </a:spcAft>
              <a:buClr>
                <a:schemeClr val="dk2"/>
              </a:buClr>
              <a:buSzPct val="100000"/>
              <a:buChar char="•"/>
            </a:pPr>
            <a:r>
              <a:rPr lang="en-US" sz="2500">
                <a:solidFill>
                  <a:schemeClr val="dk2"/>
                </a:solidFill>
              </a:rPr>
              <a:t>Spectrometer</a:t>
            </a:r>
            <a:endParaRPr sz="2500"/>
          </a:p>
          <a:p>
            <a:pPr indent="0" lvl="1" marL="457200" rtl="0" algn="l">
              <a:lnSpc>
                <a:spcPct val="90000"/>
              </a:lnSpc>
              <a:spcBef>
                <a:spcPts val="500"/>
              </a:spcBef>
              <a:spcAft>
                <a:spcPts val="0"/>
              </a:spcAft>
              <a:buClr>
                <a:schemeClr val="dk1"/>
              </a:buClr>
              <a:buSzPct val="100000"/>
              <a:buNone/>
            </a:pPr>
            <a:r>
              <a:t/>
            </a:r>
            <a:endParaRPr sz="1800">
              <a:solidFill>
                <a:schemeClr val="dk2"/>
              </a:solidFill>
            </a:endParaRPr>
          </a:p>
        </p:txBody>
      </p:sp>
      <p:grpSp>
        <p:nvGrpSpPr>
          <p:cNvPr id="134" name="Google Shape;134;p18"/>
          <p:cNvGrpSpPr/>
          <p:nvPr/>
        </p:nvGrpSpPr>
        <p:grpSpPr>
          <a:xfrm>
            <a:off x="5818240" y="-16714"/>
            <a:ext cx="6373761" cy="6874714"/>
            <a:chOff x="5818240" y="-1"/>
            <a:chExt cx="6373761" cy="6874714"/>
          </a:xfrm>
        </p:grpSpPr>
        <p:sp>
          <p:nvSpPr>
            <p:cNvPr id="135" name="Google Shape;135;p18"/>
            <p:cNvSpPr/>
            <p:nvPr/>
          </p:nvSpPr>
          <p:spPr>
            <a:xfrm>
              <a:off x="5818240" y="-1"/>
              <a:ext cx="6373761" cy="6874714"/>
            </a:xfrm>
            <a:custGeom>
              <a:rect b="b" l="l" r="r" t="t"/>
              <a:pathLst>
                <a:path extrusionOk="0" h="6874714" w="6373761">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18"/>
            <p:cNvSpPr/>
            <p:nvPr/>
          </p:nvSpPr>
          <p:spPr>
            <a:xfrm>
              <a:off x="5865276" y="313387"/>
              <a:ext cx="6326724" cy="6561326"/>
            </a:xfrm>
            <a:custGeom>
              <a:rect b="b" l="l" r="r" t="t"/>
              <a:pathLst>
                <a:path extrusionOk="0" h="6561326" w="6326724">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18"/>
            <p:cNvSpPr/>
            <p:nvPr/>
          </p:nvSpPr>
          <p:spPr>
            <a:xfrm>
              <a:off x="5870322" y="353119"/>
              <a:ext cx="6321679" cy="6521594"/>
            </a:xfrm>
            <a:custGeom>
              <a:rect b="b" l="l" r="r" t="t"/>
              <a:pathLst>
                <a:path extrusionOk="0" h="6521594" w="6321679">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18"/>
            <p:cNvSpPr/>
            <p:nvPr/>
          </p:nvSpPr>
          <p:spPr>
            <a:xfrm>
              <a:off x="5870322" y="353119"/>
              <a:ext cx="6321679" cy="6521594"/>
            </a:xfrm>
            <a:custGeom>
              <a:rect b="b" l="l" r="r" t="t"/>
              <a:pathLst>
                <a:path extrusionOk="0" h="6521594" w="6321679">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139" name="Google Shape;139;p18"/>
          <p:cNvPicPr preferRelativeResize="0"/>
          <p:nvPr/>
        </p:nvPicPr>
        <p:blipFill rotWithShape="1">
          <a:blip r:embed="rId3">
            <a:alphaModFix/>
          </a:blip>
          <a:srcRect b="0" l="0" r="0" t="0"/>
          <a:stretch/>
        </p:blipFill>
        <p:spPr>
          <a:xfrm>
            <a:off x="7708392" y="1700784"/>
            <a:ext cx="4142232" cy="4379976"/>
          </a:xfrm>
          <a:prstGeom prst="rect">
            <a:avLst/>
          </a:prstGeom>
          <a:noFill/>
          <a:ln>
            <a:noFill/>
          </a:ln>
        </p:spPr>
      </p:pic>
      <p:sp>
        <p:nvSpPr>
          <p:cNvPr id="140" name="Google Shape;140;p18"/>
          <p:cNvSpPr txBox="1"/>
          <p:nvPr/>
        </p:nvSpPr>
        <p:spPr>
          <a:xfrm>
            <a:off x="10015050" y="2613125"/>
            <a:ext cx="945900" cy="2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lt1"/>
                </a:solidFill>
                <a:latin typeface="Open Sans"/>
                <a:ea typeface="Open Sans"/>
                <a:cs typeface="Open Sans"/>
                <a:sym typeface="Open Sans"/>
              </a:rPr>
              <a:t>$20</a:t>
            </a:r>
            <a:endParaRPr sz="13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9"/>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19"/>
          <p:cNvSpPr txBox="1"/>
          <p:nvPr>
            <p:ph type="title"/>
          </p:nvPr>
        </p:nvSpPr>
        <p:spPr>
          <a:xfrm>
            <a:off x="3019911" y="3985"/>
            <a:ext cx="5754696" cy="183734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Calibri"/>
              <a:buNone/>
            </a:pPr>
            <a:r>
              <a:rPr lang="en-US" sz="3600">
                <a:solidFill>
                  <a:schemeClr val="dk2"/>
                </a:solidFill>
              </a:rPr>
              <a:t>Timeline</a:t>
            </a:r>
            <a:endParaRPr/>
          </a:p>
        </p:txBody>
      </p:sp>
      <p:grpSp>
        <p:nvGrpSpPr>
          <p:cNvPr id="147" name="Google Shape;147;p19"/>
          <p:cNvGrpSpPr/>
          <p:nvPr/>
        </p:nvGrpSpPr>
        <p:grpSpPr>
          <a:xfrm>
            <a:off x="1091219" y="3985"/>
            <a:ext cx="9747620" cy="6858000"/>
            <a:chOff x="1318434" y="36937"/>
            <a:chExt cx="9747620" cy="6858000"/>
          </a:xfrm>
        </p:grpSpPr>
        <p:sp>
          <p:nvSpPr>
            <p:cNvPr id="148" name="Google Shape;148;p19"/>
            <p:cNvSpPr/>
            <p:nvPr/>
          </p:nvSpPr>
          <p:spPr>
            <a:xfrm>
              <a:off x="1560551" y="36937"/>
              <a:ext cx="9313016" cy="6858000"/>
            </a:xfrm>
            <a:custGeom>
              <a:rect b="b" l="l" r="r" t="t"/>
              <a:pathLst>
                <a:path extrusionOk="0" h="6858000" w="9313016">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0">
                  <a:srgbClr val="FFFFFF">
                    <a:alpha val="9803"/>
                  </a:srgbClr>
                </a:gs>
                <a:gs pos="2000">
                  <a:srgbClr val="FFFFFF">
                    <a:alpha val="9803"/>
                  </a:srgbClr>
                </a:gs>
                <a:gs pos="16000">
                  <a:srgbClr val="70AD47">
                    <a:alpha val="784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19"/>
            <p:cNvSpPr/>
            <p:nvPr/>
          </p:nvSpPr>
          <p:spPr>
            <a:xfrm>
              <a:off x="1659468" y="36937"/>
              <a:ext cx="9065550" cy="6858000"/>
            </a:xfrm>
            <a:custGeom>
              <a:rect b="b" l="l" r="r" t="t"/>
              <a:pathLst>
                <a:path extrusionOk="0" h="6858000" w="906555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19"/>
            <p:cNvSpPr/>
            <p:nvPr/>
          </p:nvSpPr>
          <p:spPr>
            <a:xfrm>
              <a:off x="1648217" y="36937"/>
              <a:ext cx="9088051" cy="6858000"/>
            </a:xfrm>
            <a:custGeom>
              <a:rect b="b" l="l" r="r" t="t"/>
              <a:pathLst>
                <a:path extrusionOk="0" h="6858000" w="9088051">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0">
                  <a:srgbClr val="FFFFFF">
                    <a:alpha val="9803"/>
                  </a:srgbClr>
                </a:gs>
                <a:gs pos="2000">
                  <a:srgbClr val="FFFFFF">
                    <a:alpha val="9803"/>
                  </a:srgbClr>
                </a:gs>
                <a:gs pos="16000">
                  <a:srgbClr val="70AD47">
                    <a:alpha val="20000"/>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19"/>
            <p:cNvSpPr/>
            <p:nvPr/>
          </p:nvSpPr>
          <p:spPr>
            <a:xfrm>
              <a:off x="1629061" y="36937"/>
              <a:ext cx="9107210" cy="6858000"/>
            </a:xfrm>
            <a:custGeom>
              <a:rect b="b" l="l" r="r" t="t"/>
              <a:pathLst>
                <a:path extrusionOk="0" h="6858000" w="910721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0">
                  <a:srgbClr val="FFFFFF">
                    <a:alpha val="9803"/>
                  </a:srgbClr>
                </a:gs>
                <a:gs pos="2000">
                  <a:srgbClr val="FFFFFF">
                    <a:alpha val="9803"/>
                  </a:srgbClr>
                </a:gs>
                <a:gs pos="16000">
                  <a:srgbClr val="70AD47">
                    <a:alpha val="784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19"/>
            <p:cNvSpPr/>
            <p:nvPr/>
          </p:nvSpPr>
          <p:spPr>
            <a:xfrm>
              <a:off x="1318434" y="36937"/>
              <a:ext cx="9747620" cy="6858000"/>
            </a:xfrm>
            <a:custGeom>
              <a:rect b="b" l="l" r="r" t="t"/>
              <a:pathLst>
                <a:path extrusionOk="0" h="6858000" w="974762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0">
                  <a:srgbClr val="FFFFFF">
                    <a:alpha val="9803"/>
                  </a:srgbClr>
                </a:gs>
                <a:gs pos="2000">
                  <a:srgbClr val="FFFFFF">
                    <a:alpha val="9803"/>
                  </a:srgbClr>
                </a:gs>
                <a:gs pos="16000">
                  <a:srgbClr val="70AD47">
                    <a:alpha val="20000"/>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3" name="Google Shape;153;p19"/>
          <p:cNvSpPr/>
          <p:nvPr/>
        </p:nvSpPr>
        <p:spPr>
          <a:xfrm>
            <a:off x="678428" y="2308312"/>
            <a:ext cx="1507643" cy="1271229"/>
          </a:xfrm>
          <a:prstGeom prst="ellipse">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Sept 01 – 07</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Intro</a:t>
            </a:r>
            <a:endParaRPr/>
          </a:p>
        </p:txBody>
      </p:sp>
      <p:sp>
        <p:nvSpPr>
          <p:cNvPr id="154" name="Google Shape;154;p19"/>
          <p:cNvSpPr/>
          <p:nvPr/>
        </p:nvSpPr>
        <p:spPr>
          <a:xfrm>
            <a:off x="1942704" y="3980975"/>
            <a:ext cx="1507643" cy="1271229"/>
          </a:xfrm>
          <a:prstGeom prst="ellipse">
            <a:avLst/>
          </a:prstGeom>
          <a:solidFill>
            <a:srgbClr val="8DA9DB"/>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Sept 08 – 21</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Concrete testing </a:t>
            </a:r>
            <a:endParaRPr/>
          </a:p>
        </p:txBody>
      </p:sp>
      <p:sp>
        <p:nvSpPr>
          <p:cNvPr id="155" name="Google Shape;155;p19"/>
          <p:cNvSpPr/>
          <p:nvPr/>
        </p:nvSpPr>
        <p:spPr>
          <a:xfrm>
            <a:off x="3209411" y="2308312"/>
            <a:ext cx="1507643" cy="1271229"/>
          </a:xfrm>
          <a:prstGeom prst="ellipse">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Sept 22 – 28</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Writing </a:t>
            </a:r>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19"/>
          <p:cNvSpPr/>
          <p:nvPr/>
        </p:nvSpPr>
        <p:spPr>
          <a:xfrm>
            <a:off x="4417360" y="3980974"/>
            <a:ext cx="1507643" cy="1271229"/>
          </a:xfrm>
          <a:prstGeom prst="ellipse">
            <a:avLst/>
          </a:prstGeom>
          <a:gradFill>
            <a:gsLst>
              <a:gs pos="0">
                <a:srgbClr val="B3C6E7"/>
              </a:gs>
              <a:gs pos="6000">
                <a:srgbClr val="B3C6E7"/>
              </a:gs>
              <a:gs pos="100000">
                <a:srgbClr val="BDDCA8"/>
              </a:gs>
            </a:gsLst>
            <a:lin ang="0" scaled="0"/>
          </a:gra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Sept 29 – Oct 12</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Brick testing</a:t>
            </a:r>
            <a:endParaRPr/>
          </a:p>
        </p:txBody>
      </p:sp>
      <p:sp>
        <p:nvSpPr>
          <p:cNvPr id="157" name="Google Shape;157;p19"/>
          <p:cNvSpPr/>
          <p:nvPr/>
        </p:nvSpPr>
        <p:spPr>
          <a:xfrm>
            <a:off x="5740394" y="2326640"/>
            <a:ext cx="1507643" cy="1271229"/>
          </a:xfrm>
          <a:prstGeom prst="ellipse">
            <a:avLst/>
          </a:prstGeom>
          <a:gradFill>
            <a:gsLst>
              <a:gs pos="0">
                <a:srgbClr val="B3C6E7"/>
              </a:gs>
              <a:gs pos="60000">
                <a:srgbClr val="BDDCA8"/>
              </a:gs>
              <a:gs pos="100000">
                <a:srgbClr val="BDDCA8"/>
              </a:gs>
            </a:gsLst>
            <a:lin ang="0" scaled="0"/>
          </a:gra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Oct 16 – 19</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Writing</a:t>
            </a:r>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19"/>
          <p:cNvSpPr/>
          <p:nvPr/>
        </p:nvSpPr>
        <p:spPr>
          <a:xfrm>
            <a:off x="6895034" y="3980974"/>
            <a:ext cx="1624498" cy="1271229"/>
          </a:xfrm>
          <a:prstGeom prst="ellipse">
            <a:avLst/>
          </a:prstGeom>
          <a:solidFill>
            <a:srgbClr val="C4E0B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Calibri"/>
                <a:ea typeface="Calibri"/>
                <a:cs typeface="Calibri"/>
                <a:sym typeface="Calibri"/>
              </a:rPr>
              <a:t>Oct 20 – Nov 02</a:t>
            </a:r>
            <a:endParaRPr/>
          </a:p>
          <a:p>
            <a:pPr indent="0" lvl="0" marL="0" marR="0" rtl="0" algn="ctr">
              <a:spcBef>
                <a:spcPts val="0"/>
              </a:spcBef>
              <a:spcAft>
                <a:spcPts val="0"/>
              </a:spcAft>
              <a:buNone/>
            </a:pPr>
            <a:r>
              <a:rPr b="0" i="0" lang="en-US" sz="1700" u="none" cap="none" strike="noStrike">
                <a:solidFill>
                  <a:schemeClr val="dk1"/>
                </a:solidFill>
                <a:latin typeface="Calibri"/>
                <a:ea typeface="Calibri"/>
                <a:cs typeface="Calibri"/>
                <a:sym typeface="Calibri"/>
              </a:rPr>
              <a:t>Sandstone testing </a:t>
            </a:r>
            <a:endParaRPr/>
          </a:p>
        </p:txBody>
      </p:sp>
      <p:sp>
        <p:nvSpPr>
          <p:cNvPr id="159" name="Google Shape;159;p19"/>
          <p:cNvSpPr/>
          <p:nvPr/>
        </p:nvSpPr>
        <p:spPr>
          <a:xfrm>
            <a:off x="8119098" y="2308311"/>
            <a:ext cx="1507643" cy="1271229"/>
          </a:xfrm>
          <a:prstGeom prst="ellipse">
            <a:avLst/>
          </a:prstGeom>
          <a:solidFill>
            <a:srgbClr val="C4E0B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Nov 03 – 09 </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Writing</a:t>
            </a:r>
            <a:endParaRPr/>
          </a:p>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 </a:t>
            </a:r>
            <a:endParaRPr/>
          </a:p>
        </p:txBody>
      </p:sp>
      <p:sp>
        <p:nvSpPr>
          <p:cNvPr id="160" name="Google Shape;160;p19"/>
          <p:cNvSpPr/>
          <p:nvPr/>
        </p:nvSpPr>
        <p:spPr>
          <a:xfrm>
            <a:off x="9372708" y="3980973"/>
            <a:ext cx="1624498" cy="1349310"/>
          </a:xfrm>
          <a:prstGeom prst="ellipse">
            <a:avLst/>
          </a:prstGeom>
          <a:solidFill>
            <a:srgbClr val="C4E0B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Calibri"/>
                <a:ea typeface="Calibri"/>
                <a:cs typeface="Calibri"/>
                <a:sym typeface="Calibri"/>
              </a:rPr>
              <a:t>Nov 10 -23 </a:t>
            </a:r>
            <a:endParaRPr/>
          </a:p>
          <a:p>
            <a:pPr indent="0" lvl="0" marL="0" marR="0" rtl="0" algn="ctr">
              <a:spcBef>
                <a:spcPts val="0"/>
              </a:spcBef>
              <a:spcAft>
                <a:spcPts val="0"/>
              </a:spcAft>
              <a:buNone/>
            </a:pPr>
            <a:r>
              <a:rPr b="0" i="0" lang="en-US" sz="1700" u="none" cap="none" strike="noStrike">
                <a:solidFill>
                  <a:schemeClr val="dk1"/>
                </a:solidFill>
                <a:latin typeface="Calibri"/>
                <a:ea typeface="Calibri"/>
                <a:cs typeface="Calibri"/>
                <a:sym typeface="Calibri"/>
              </a:rPr>
              <a:t>Granite testing</a:t>
            </a:r>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61" name="Google Shape;161;p19"/>
          <p:cNvCxnSpPr>
            <a:stCxn id="153" idx="4"/>
            <a:endCxn id="154" idx="0"/>
          </p:cNvCxnSpPr>
          <p:nvPr/>
        </p:nvCxnSpPr>
        <p:spPr>
          <a:xfrm>
            <a:off x="1432250" y="3579541"/>
            <a:ext cx="1264200" cy="401400"/>
          </a:xfrm>
          <a:prstGeom prst="straightConnector1">
            <a:avLst/>
          </a:prstGeom>
          <a:noFill/>
          <a:ln cap="flat" cmpd="sng" w="19050">
            <a:solidFill>
              <a:schemeClr val="dk1"/>
            </a:solidFill>
            <a:prstDash val="solid"/>
            <a:miter lim="800000"/>
            <a:headEnd len="sm" w="sm" type="none"/>
            <a:tailEnd len="sm" w="sm" type="none"/>
          </a:ln>
        </p:spPr>
      </p:cxnSp>
      <p:cxnSp>
        <p:nvCxnSpPr>
          <p:cNvPr id="162" name="Google Shape;162;p19"/>
          <p:cNvCxnSpPr>
            <a:stCxn id="154" idx="0"/>
            <a:endCxn id="155" idx="4"/>
          </p:cNvCxnSpPr>
          <p:nvPr/>
        </p:nvCxnSpPr>
        <p:spPr>
          <a:xfrm flipH="1" rot="10800000">
            <a:off x="2696526" y="3579575"/>
            <a:ext cx="1266600" cy="401400"/>
          </a:xfrm>
          <a:prstGeom prst="straightConnector1">
            <a:avLst/>
          </a:prstGeom>
          <a:noFill/>
          <a:ln cap="flat" cmpd="sng" w="15875">
            <a:solidFill>
              <a:schemeClr val="dk1"/>
            </a:solidFill>
            <a:prstDash val="solid"/>
            <a:miter lim="800000"/>
            <a:headEnd len="sm" w="sm" type="none"/>
            <a:tailEnd len="sm" w="sm" type="none"/>
          </a:ln>
        </p:spPr>
      </p:cxnSp>
      <p:cxnSp>
        <p:nvCxnSpPr>
          <p:cNvPr id="163" name="Google Shape;163;p19"/>
          <p:cNvCxnSpPr>
            <a:stCxn id="155" idx="4"/>
            <a:endCxn id="156" idx="0"/>
          </p:cNvCxnSpPr>
          <p:nvPr/>
        </p:nvCxnSpPr>
        <p:spPr>
          <a:xfrm>
            <a:off x="3963233" y="3579541"/>
            <a:ext cx="1207800" cy="401400"/>
          </a:xfrm>
          <a:prstGeom prst="straightConnector1">
            <a:avLst/>
          </a:prstGeom>
          <a:noFill/>
          <a:ln cap="flat" cmpd="sng" w="19050">
            <a:solidFill>
              <a:schemeClr val="dk1"/>
            </a:solidFill>
            <a:prstDash val="solid"/>
            <a:miter lim="800000"/>
            <a:headEnd len="sm" w="sm" type="none"/>
            <a:tailEnd len="sm" w="sm" type="none"/>
          </a:ln>
        </p:spPr>
      </p:cxnSp>
      <p:cxnSp>
        <p:nvCxnSpPr>
          <p:cNvPr id="164" name="Google Shape;164;p19"/>
          <p:cNvCxnSpPr>
            <a:stCxn id="156" idx="0"/>
            <a:endCxn id="157" idx="4"/>
          </p:cNvCxnSpPr>
          <p:nvPr/>
        </p:nvCxnSpPr>
        <p:spPr>
          <a:xfrm flipH="1" rot="10800000">
            <a:off x="5171182" y="3597874"/>
            <a:ext cx="1323000" cy="383100"/>
          </a:xfrm>
          <a:prstGeom prst="straightConnector1">
            <a:avLst/>
          </a:prstGeom>
          <a:noFill/>
          <a:ln cap="flat" cmpd="sng" w="19050">
            <a:solidFill>
              <a:schemeClr val="dk1"/>
            </a:solidFill>
            <a:prstDash val="solid"/>
            <a:miter lim="800000"/>
            <a:headEnd len="sm" w="sm" type="none"/>
            <a:tailEnd len="sm" w="sm" type="none"/>
          </a:ln>
        </p:spPr>
      </p:cxnSp>
      <p:cxnSp>
        <p:nvCxnSpPr>
          <p:cNvPr id="165" name="Google Shape;165;p19"/>
          <p:cNvCxnSpPr>
            <a:stCxn id="157" idx="4"/>
            <a:endCxn id="158" idx="0"/>
          </p:cNvCxnSpPr>
          <p:nvPr/>
        </p:nvCxnSpPr>
        <p:spPr>
          <a:xfrm>
            <a:off x="6494216" y="3597869"/>
            <a:ext cx="1213200" cy="383100"/>
          </a:xfrm>
          <a:prstGeom prst="straightConnector1">
            <a:avLst/>
          </a:prstGeom>
          <a:noFill/>
          <a:ln cap="flat" cmpd="sng" w="19050">
            <a:solidFill>
              <a:schemeClr val="dk1"/>
            </a:solidFill>
            <a:prstDash val="solid"/>
            <a:miter lim="800000"/>
            <a:headEnd len="sm" w="sm" type="none"/>
            <a:tailEnd len="sm" w="sm" type="none"/>
          </a:ln>
        </p:spPr>
      </p:cxnSp>
      <p:cxnSp>
        <p:nvCxnSpPr>
          <p:cNvPr id="166" name="Google Shape;166;p19"/>
          <p:cNvCxnSpPr>
            <a:stCxn id="158" idx="0"/>
            <a:endCxn id="159" idx="4"/>
          </p:cNvCxnSpPr>
          <p:nvPr/>
        </p:nvCxnSpPr>
        <p:spPr>
          <a:xfrm flipH="1" rot="10800000">
            <a:off x="7707283" y="3579574"/>
            <a:ext cx="1165500" cy="401400"/>
          </a:xfrm>
          <a:prstGeom prst="straightConnector1">
            <a:avLst/>
          </a:prstGeom>
          <a:noFill/>
          <a:ln cap="flat" cmpd="sng" w="19050">
            <a:solidFill>
              <a:schemeClr val="dk1"/>
            </a:solidFill>
            <a:prstDash val="solid"/>
            <a:miter lim="800000"/>
            <a:headEnd len="sm" w="sm" type="none"/>
            <a:tailEnd len="sm" w="sm" type="none"/>
          </a:ln>
        </p:spPr>
      </p:cxnSp>
      <p:cxnSp>
        <p:nvCxnSpPr>
          <p:cNvPr id="167" name="Google Shape;167;p19"/>
          <p:cNvCxnSpPr>
            <a:stCxn id="159" idx="4"/>
            <a:endCxn id="160" idx="0"/>
          </p:cNvCxnSpPr>
          <p:nvPr/>
        </p:nvCxnSpPr>
        <p:spPr>
          <a:xfrm>
            <a:off x="8872920" y="3579540"/>
            <a:ext cx="1311900" cy="4014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pic>
        <p:nvPicPr>
          <p:cNvPr descr="A calendar with blue and pink text&#10;&#10;Description automatically generated" id="172" name="Google Shape;172;p20"/>
          <p:cNvPicPr preferRelativeResize="0"/>
          <p:nvPr/>
        </p:nvPicPr>
        <p:blipFill rotWithShape="1">
          <a:blip r:embed="rId3">
            <a:alphaModFix/>
          </a:blip>
          <a:srcRect b="0" l="0" r="0" t="0"/>
          <a:stretch/>
        </p:blipFill>
        <p:spPr>
          <a:xfrm>
            <a:off x="5781483" y="60112"/>
            <a:ext cx="3268827" cy="4073303"/>
          </a:xfrm>
          <a:prstGeom prst="rect">
            <a:avLst/>
          </a:prstGeom>
          <a:noFill/>
          <a:ln cap="flat" cmpd="sng" w="9525">
            <a:solidFill>
              <a:schemeClr val="dk1"/>
            </a:solidFill>
            <a:prstDash val="solid"/>
            <a:round/>
            <a:headEnd len="sm" w="sm" type="none"/>
            <a:tailEnd len="sm" w="sm" type="none"/>
          </a:ln>
        </p:spPr>
      </p:pic>
      <p:pic>
        <p:nvPicPr>
          <p:cNvPr descr="A calendar with a schedule&#10;&#10;Description automatically generated with medium confidence" id="173" name="Google Shape;173;p20"/>
          <p:cNvPicPr preferRelativeResize="0"/>
          <p:nvPr/>
        </p:nvPicPr>
        <p:blipFill rotWithShape="1">
          <a:blip r:embed="rId4">
            <a:alphaModFix/>
          </a:blip>
          <a:srcRect b="4359" l="0" r="0" t="0"/>
          <a:stretch/>
        </p:blipFill>
        <p:spPr>
          <a:xfrm>
            <a:off x="65205" y="60112"/>
            <a:ext cx="3036304" cy="3772092"/>
          </a:xfrm>
          <a:prstGeom prst="rect">
            <a:avLst/>
          </a:prstGeom>
          <a:noFill/>
          <a:ln cap="flat" cmpd="sng" w="9525">
            <a:solidFill>
              <a:schemeClr val="dk1"/>
            </a:solidFill>
            <a:prstDash val="solid"/>
            <a:round/>
            <a:headEnd len="sm" w="sm" type="none"/>
            <a:tailEnd len="sm" w="sm" type="none"/>
          </a:ln>
        </p:spPr>
      </p:pic>
      <p:pic>
        <p:nvPicPr>
          <p:cNvPr descr="A calendar with text and numbers&#10;&#10;Description automatically generated" id="174" name="Google Shape;174;p20"/>
          <p:cNvPicPr preferRelativeResize="0"/>
          <p:nvPr/>
        </p:nvPicPr>
        <p:blipFill rotWithShape="1">
          <a:blip r:embed="rId5">
            <a:alphaModFix/>
          </a:blip>
          <a:srcRect b="0" l="0" r="0" t="0"/>
          <a:stretch/>
        </p:blipFill>
        <p:spPr>
          <a:xfrm>
            <a:off x="2923019" y="2586361"/>
            <a:ext cx="3254975" cy="4211527"/>
          </a:xfrm>
          <a:prstGeom prst="rect">
            <a:avLst/>
          </a:prstGeom>
          <a:noFill/>
          <a:ln cap="flat" cmpd="sng" w="9525">
            <a:solidFill>
              <a:schemeClr val="dk1"/>
            </a:solidFill>
            <a:prstDash val="solid"/>
            <a:round/>
            <a:headEnd len="sm" w="sm" type="none"/>
            <a:tailEnd len="sm" w="sm" type="none"/>
          </a:ln>
        </p:spPr>
      </p:pic>
      <p:pic>
        <p:nvPicPr>
          <p:cNvPr descr="A calendar with a pink mark&#10;&#10;Description automatically generated" id="175" name="Google Shape;175;p20"/>
          <p:cNvPicPr preferRelativeResize="0"/>
          <p:nvPr/>
        </p:nvPicPr>
        <p:blipFill rotWithShape="1">
          <a:blip r:embed="rId6">
            <a:alphaModFix/>
          </a:blip>
          <a:srcRect b="0" l="0" r="0" t="0"/>
          <a:stretch/>
        </p:blipFill>
        <p:spPr>
          <a:xfrm>
            <a:off x="8857968" y="2586361"/>
            <a:ext cx="3268827" cy="421152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2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00" u="none" cap="none" strike="noStrike">
              <a:solidFill>
                <a:schemeClr val="lt1"/>
              </a:solidFill>
              <a:latin typeface="Calibri"/>
              <a:ea typeface="Calibri"/>
              <a:cs typeface="Calibri"/>
              <a:sym typeface="Calibri"/>
            </a:endParaRPr>
          </a:p>
        </p:txBody>
      </p:sp>
      <p:sp>
        <p:nvSpPr>
          <p:cNvPr id="182" name="Google Shape;182;p21"/>
          <p:cNvSpPr txBox="1"/>
          <p:nvPr>
            <p:ph type="title"/>
          </p:nvPr>
        </p:nvSpPr>
        <p:spPr>
          <a:xfrm>
            <a:off x="1179226" y="651716"/>
            <a:ext cx="9833548" cy="13255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Calibri"/>
              <a:buNone/>
            </a:pPr>
            <a:r>
              <a:rPr lang="en-US" sz="3600">
                <a:solidFill>
                  <a:schemeClr val="dk2"/>
                </a:solidFill>
              </a:rPr>
              <a:t>Report Outline  </a:t>
            </a:r>
            <a:endParaRPr/>
          </a:p>
        </p:txBody>
      </p:sp>
      <p:grpSp>
        <p:nvGrpSpPr>
          <p:cNvPr id="183" name="Google Shape;183;p21"/>
          <p:cNvGrpSpPr/>
          <p:nvPr/>
        </p:nvGrpSpPr>
        <p:grpSpPr>
          <a:xfrm>
            <a:off x="0" y="0"/>
            <a:ext cx="3346102" cy="2510865"/>
            <a:chOff x="-305" y="-1"/>
            <a:chExt cx="3832880" cy="2876136"/>
          </a:xfrm>
        </p:grpSpPr>
        <p:sp>
          <p:nvSpPr>
            <p:cNvPr id="184" name="Google Shape;184;p21"/>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21"/>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21"/>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21"/>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88" name="Google Shape;188;p21"/>
          <p:cNvSpPr txBox="1"/>
          <p:nvPr>
            <p:ph idx="1" type="body"/>
          </p:nvPr>
        </p:nvSpPr>
        <p:spPr>
          <a:xfrm>
            <a:off x="1274709" y="2200365"/>
            <a:ext cx="9833548" cy="3690072"/>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2"/>
              </a:buClr>
              <a:buSzPct val="100000"/>
              <a:buChar char="•"/>
            </a:pPr>
            <a:r>
              <a:rPr lang="en-US" sz="2100">
                <a:solidFill>
                  <a:schemeClr val="dk2"/>
                </a:solidFill>
              </a:rPr>
              <a:t>Introduction</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Discuss purpose behind experimentation including discussion of building materials and how their formation relates to radioactive elements </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Introduce type of lab testing </a:t>
            </a:r>
            <a:endParaRPr/>
          </a:p>
          <a:p>
            <a:pPr indent="-228600" lvl="0" marL="228600" rtl="0" algn="l">
              <a:lnSpc>
                <a:spcPct val="90000"/>
              </a:lnSpc>
              <a:spcBef>
                <a:spcPts val="1000"/>
              </a:spcBef>
              <a:spcAft>
                <a:spcPts val="0"/>
              </a:spcAft>
              <a:buClr>
                <a:schemeClr val="dk2"/>
              </a:buClr>
              <a:buSzPct val="100000"/>
              <a:buChar char="•"/>
            </a:pPr>
            <a:r>
              <a:rPr lang="en-US" sz="2100">
                <a:solidFill>
                  <a:schemeClr val="dk2"/>
                </a:solidFill>
              </a:rPr>
              <a:t>Body</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Further discuss building materials and include composition and what radioactive elements could be present </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Add in lab data including procedure followed for each material tested with reporting of proper error </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Additionally discuss radiation exposure and include information on cutoff for safe dosage levels </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Report any additional findings </a:t>
            </a:r>
            <a:endParaRPr/>
          </a:p>
          <a:p>
            <a:pPr indent="-228600" lvl="0" marL="228600" rtl="0" algn="l">
              <a:lnSpc>
                <a:spcPct val="90000"/>
              </a:lnSpc>
              <a:spcBef>
                <a:spcPts val="1000"/>
              </a:spcBef>
              <a:spcAft>
                <a:spcPts val="0"/>
              </a:spcAft>
              <a:buClr>
                <a:schemeClr val="dk2"/>
              </a:buClr>
              <a:buSzPct val="100000"/>
              <a:buChar char="•"/>
            </a:pPr>
            <a:r>
              <a:rPr lang="en-US" sz="2100">
                <a:solidFill>
                  <a:schemeClr val="dk2"/>
                </a:solidFill>
              </a:rPr>
              <a:t>Conclusion</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Compare results to radiation exposure research and discuss implications </a:t>
            </a:r>
            <a:endParaRPr/>
          </a:p>
          <a:p>
            <a:pPr indent="-228600" lvl="1" marL="685800" rtl="0" algn="l">
              <a:lnSpc>
                <a:spcPct val="90000"/>
              </a:lnSpc>
              <a:spcBef>
                <a:spcPts val="500"/>
              </a:spcBef>
              <a:spcAft>
                <a:spcPts val="0"/>
              </a:spcAft>
              <a:buClr>
                <a:schemeClr val="dk2"/>
              </a:buClr>
              <a:buSzPct val="100000"/>
              <a:buFont typeface="Noto Sans Symbols"/>
              <a:buChar char="✔"/>
            </a:pPr>
            <a:r>
              <a:rPr lang="en-US" sz="2100">
                <a:solidFill>
                  <a:schemeClr val="dk2"/>
                </a:solidFill>
              </a:rPr>
              <a:t>Summarize project details </a:t>
            </a:r>
            <a:endParaRPr/>
          </a:p>
          <a:p>
            <a:pPr indent="-153034" lvl="1" marL="685800" rtl="0" algn="l">
              <a:lnSpc>
                <a:spcPct val="90000"/>
              </a:lnSpc>
              <a:spcBef>
                <a:spcPts val="500"/>
              </a:spcBef>
              <a:spcAft>
                <a:spcPts val="0"/>
              </a:spcAft>
              <a:buClr>
                <a:schemeClr val="dk1"/>
              </a:buClr>
              <a:buSzPct val="100000"/>
              <a:buFont typeface="Noto Sans Symbols"/>
              <a:buNone/>
            </a:pPr>
            <a:r>
              <a:t/>
            </a:r>
            <a:endParaRPr sz="1400">
              <a:solidFill>
                <a:schemeClr val="dk2"/>
              </a:solidFill>
            </a:endParaRPr>
          </a:p>
          <a:p>
            <a:pPr indent="-153034" lvl="1" marL="685800" rtl="0" algn="l">
              <a:lnSpc>
                <a:spcPct val="90000"/>
              </a:lnSpc>
              <a:spcBef>
                <a:spcPts val="500"/>
              </a:spcBef>
              <a:spcAft>
                <a:spcPts val="0"/>
              </a:spcAft>
              <a:buClr>
                <a:schemeClr val="dk1"/>
              </a:buClr>
              <a:buSzPct val="100000"/>
              <a:buFont typeface="Noto Sans Symbols"/>
              <a:buNone/>
            </a:pPr>
            <a:r>
              <a:t/>
            </a:r>
            <a:endParaRPr sz="1400">
              <a:solidFill>
                <a:schemeClr val="dk2"/>
              </a:solidFill>
            </a:endParaRPr>
          </a:p>
        </p:txBody>
      </p:sp>
      <p:grpSp>
        <p:nvGrpSpPr>
          <p:cNvPr id="189" name="Google Shape;189;p21"/>
          <p:cNvGrpSpPr/>
          <p:nvPr/>
        </p:nvGrpSpPr>
        <p:grpSpPr>
          <a:xfrm rot="5400000">
            <a:off x="9072780" y="3734338"/>
            <a:ext cx="3878664" cy="2368659"/>
            <a:chOff x="6867015" y="-1"/>
            <a:chExt cx="5324985" cy="3251912"/>
          </a:xfrm>
        </p:grpSpPr>
        <p:sp>
          <p:nvSpPr>
            <p:cNvPr id="190" name="Google Shape;190;p21"/>
            <p:cNvSpPr/>
            <p:nvPr/>
          </p:nvSpPr>
          <p:spPr>
            <a:xfrm>
              <a:off x="6867015" y="-1"/>
              <a:ext cx="5324985" cy="3251912"/>
            </a:xfrm>
            <a:custGeom>
              <a:rect b="b" l="l" r="r" t="t"/>
              <a:pathLst>
                <a:path extrusionOk="0" h="3251912" w="5324985">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21"/>
            <p:cNvSpPr/>
            <p:nvPr/>
          </p:nvSpPr>
          <p:spPr>
            <a:xfrm>
              <a:off x="6916467" y="-1"/>
              <a:ext cx="5275533" cy="2980757"/>
            </a:xfrm>
            <a:custGeom>
              <a:rect b="b" l="l" r="r" t="t"/>
              <a:pathLst>
                <a:path extrusionOk="0" h="2980757" w="5275533">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21"/>
            <p:cNvSpPr/>
            <p:nvPr/>
          </p:nvSpPr>
          <p:spPr>
            <a:xfrm>
              <a:off x="6921214" y="-1"/>
              <a:ext cx="5270786" cy="2927775"/>
            </a:xfrm>
            <a:custGeom>
              <a:rect b="b" l="l" r="r" t="t"/>
              <a:pathLst>
                <a:path extrusionOk="0" h="2927775" w="5270786">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21"/>
            <p:cNvSpPr/>
            <p:nvPr/>
          </p:nvSpPr>
          <p:spPr>
            <a:xfrm>
              <a:off x="6921214" y="-1"/>
              <a:ext cx="5270786" cy="2927775"/>
            </a:xfrm>
            <a:custGeom>
              <a:rect b="b" l="l" r="r" t="t"/>
              <a:pathLst>
                <a:path extrusionOk="0" h="2927775" w="5270786">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22"/>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22"/>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00" u="none" cap="none" strike="noStrike">
              <a:solidFill>
                <a:schemeClr val="lt1"/>
              </a:solidFill>
              <a:latin typeface="Calibri"/>
              <a:ea typeface="Calibri"/>
              <a:cs typeface="Calibri"/>
              <a:sym typeface="Calibri"/>
            </a:endParaRPr>
          </a:p>
        </p:txBody>
      </p:sp>
      <p:sp>
        <p:nvSpPr>
          <p:cNvPr id="200" name="Google Shape;200;p22"/>
          <p:cNvSpPr txBox="1"/>
          <p:nvPr>
            <p:ph type="title"/>
          </p:nvPr>
        </p:nvSpPr>
        <p:spPr>
          <a:xfrm>
            <a:off x="1179226" y="164104"/>
            <a:ext cx="9833548" cy="13255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Calibri"/>
              <a:buNone/>
            </a:pPr>
            <a:r>
              <a:rPr lang="en-US" sz="3600">
                <a:solidFill>
                  <a:schemeClr val="dk2"/>
                </a:solidFill>
              </a:rPr>
              <a:t>Status report</a:t>
            </a:r>
            <a:endParaRPr/>
          </a:p>
        </p:txBody>
      </p:sp>
      <p:grpSp>
        <p:nvGrpSpPr>
          <p:cNvPr id="201" name="Google Shape;201;p22"/>
          <p:cNvGrpSpPr/>
          <p:nvPr/>
        </p:nvGrpSpPr>
        <p:grpSpPr>
          <a:xfrm>
            <a:off x="0" y="0"/>
            <a:ext cx="3346102" cy="2510865"/>
            <a:chOff x="-305" y="-1"/>
            <a:chExt cx="3832880" cy="2876136"/>
          </a:xfrm>
        </p:grpSpPr>
        <p:sp>
          <p:nvSpPr>
            <p:cNvPr id="202" name="Google Shape;202;p22"/>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3" name="Google Shape;203;p22"/>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22"/>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22"/>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06" name="Google Shape;206;p22"/>
          <p:cNvSpPr txBox="1"/>
          <p:nvPr>
            <p:ph idx="1" type="body"/>
          </p:nvPr>
        </p:nvSpPr>
        <p:spPr>
          <a:xfrm>
            <a:off x="1277317" y="1945758"/>
            <a:ext cx="9833548" cy="3369667"/>
          </a:xfrm>
          <a:prstGeom prst="rect">
            <a:avLst/>
          </a:prstGeom>
          <a:noFill/>
          <a:ln>
            <a:noFill/>
          </a:ln>
        </p:spPr>
        <p:txBody>
          <a:bodyPr anchorCtr="0" anchor="t" bIns="45700" lIns="91425" spcFirstLastPara="1" rIns="91425" wrap="square" tIns="45700">
            <a:normAutofit fontScale="40000" lnSpcReduction="10000"/>
          </a:bodyPr>
          <a:lstStyle/>
          <a:p>
            <a:pPr indent="-225692" lvl="0" marL="228600" rtl="0" algn="l">
              <a:lnSpc>
                <a:spcPct val="90000"/>
              </a:lnSpc>
              <a:spcBef>
                <a:spcPts val="0"/>
              </a:spcBef>
              <a:spcAft>
                <a:spcPts val="0"/>
              </a:spcAft>
              <a:buClr>
                <a:schemeClr val="dk2"/>
              </a:buClr>
              <a:buSzPct val="100000"/>
              <a:buChar char="•"/>
            </a:pPr>
            <a:r>
              <a:rPr lang="en-US" sz="5110">
                <a:solidFill>
                  <a:schemeClr val="dk2"/>
                </a:solidFill>
              </a:rPr>
              <a:t>Established some background information including material composition</a:t>
            </a:r>
            <a:endParaRPr sz="3510"/>
          </a:p>
          <a:p>
            <a:pPr indent="-225692" lvl="0" marL="228600" rtl="0" algn="l">
              <a:lnSpc>
                <a:spcPct val="90000"/>
              </a:lnSpc>
              <a:spcBef>
                <a:spcPts val="1000"/>
              </a:spcBef>
              <a:spcAft>
                <a:spcPts val="0"/>
              </a:spcAft>
              <a:buClr>
                <a:schemeClr val="dk2"/>
              </a:buClr>
              <a:buSzPct val="100000"/>
              <a:buChar char="•"/>
            </a:pPr>
            <a:r>
              <a:rPr lang="en-US" sz="5110">
                <a:solidFill>
                  <a:schemeClr val="dk2"/>
                </a:solidFill>
              </a:rPr>
              <a:t>All materials have been chosen based on research along with other needed materials </a:t>
            </a:r>
            <a:endParaRPr sz="3510"/>
          </a:p>
          <a:p>
            <a:pPr indent="-225692" lvl="0" marL="228600" rtl="0" algn="l">
              <a:lnSpc>
                <a:spcPct val="90000"/>
              </a:lnSpc>
              <a:spcBef>
                <a:spcPts val="1000"/>
              </a:spcBef>
              <a:spcAft>
                <a:spcPts val="0"/>
              </a:spcAft>
              <a:buClr>
                <a:schemeClr val="dk2"/>
              </a:buClr>
              <a:buSzPct val="100000"/>
              <a:buChar char="•"/>
            </a:pPr>
            <a:r>
              <a:rPr lang="en-US" sz="5110">
                <a:solidFill>
                  <a:schemeClr val="dk2"/>
                </a:solidFill>
              </a:rPr>
              <a:t>Reviewed atomic and nuclear lab concepts</a:t>
            </a:r>
            <a:endParaRPr sz="3510"/>
          </a:p>
          <a:p>
            <a:pPr indent="-95885" lvl="0" marL="228600" rtl="0" algn="l">
              <a:lnSpc>
                <a:spcPct val="90000"/>
              </a:lnSpc>
              <a:spcBef>
                <a:spcPts val="1000"/>
              </a:spcBef>
              <a:spcAft>
                <a:spcPts val="0"/>
              </a:spcAft>
              <a:buClr>
                <a:schemeClr val="dk1"/>
              </a:buClr>
              <a:buSzPct val="86096"/>
              <a:buNone/>
            </a:pPr>
            <a:r>
              <a:t/>
            </a:r>
            <a:endParaRPr sz="5110">
              <a:solidFill>
                <a:schemeClr val="dk2"/>
              </a:solidFill>
            </a:endParaRPr>
          </a:p>
          <a:p>
            <a:pPr indent="0" lvl="0" marL="0" rtl="0" algn="l">
              <a:lnSpc>
                <a:spcPct val="90000"/>
              </a:lnSpc>
              <a:spcBef>
                <a:spcPts val="1000"/>
              </a:spcBef>
              <a:spcAft>
                <a:spcPts val="0"/>
              </a:spcAft>
              <a:buClr>
                <a:schemeClr val="dk2"/>
              </a:buClr>
              <a:buSzPct val="86096"/>
              <a:buNone/>
            </a:pPr>
            <a:r>
              <a:rPr lang="en-US" sz="5110">
                <a:solidFill>
                  <a:schemeClr val="dk2"/>
                </a:solidFill>
              </a:rPr>
              <a:t>From here.. </a:t>
            </a:r>
            <a:endParaRPr sz="3510"/>
          </a:p>
          <a:p>
            <a:pPr indent="-225692" lvl="0" marL="228600" rtl="0" algn="l">
              <a:lnSpc>
                <a:spcPct val="90000"/>
              </a:lnSpc>
              <a:spcBef>
                <a:spcPts val="1000"/>
              </a:spcBef>
              <a:spcAft>
                <a:spcPts val="0"/>
              </a:spcAft>
              <a:buClr>
                <a:schemeClr val="dk2"/>
              </a:buClr>
              <a:buSzPct val="100000"/>
              <a:buChar char="•"/>
            </a:pPr>
            <a:r>
              <a:rPr lang="en-US" sz="5110">
                <a:solidFill>
                  <a:schemeClr val="dk2"/>
                </a:solidFill>
              </a:rPr>
              <a:t>Further research around chosen materials/well established draft for introduction </a:t>
            </a:r>
            <a:endParaRPr sz="3510"/>
          </a:p>
          <a:p>
            <a:pPr indent="-225692" lvl="0" marL="228600" rtl="0" algn="l">
              <a:lnSpc>
                <a:spcPct val="90000"/>
              </a:lnSpc>
              <a:spcBef>
                <a:spcPts val="1000"/>
              </a:spcBef>
              <a:spcAft>
                <a:spcPts val="0"/>
              </a:spcAft>
              <a:buClr>
                <a:schemeClr val="dk2"/>
              </a:buClr>
              <a:buSzPct val="100000"/>
              <a:buChar char="•"/>
            </a:pPr>
            <a:r>
              <a:rPr lang="en-US" sz="5110">
                <a:solidFill>
                  <a:schemeClr val="dk2"/>
                </a:solidFill>
              </a:rPr>
              <a:t>Data collection in lab for each material</a:t>
            </a:r>
            <a:endParaRPr sz="3510"/>
          </a:p>
          <a:p>
            <a:pPr indent="-225692" lvl="0" marL="228600" rtl="0" algn="l">
              <a:lnSpc>
                <a:spcPct val="90000"/>
              </a:lnSpc>
              <a:spcBef>
                <a:spcPts val="1000"/>
              </a:spcBef>
              <a:spcAft>
                <a:spcPts val="0"/>
              </a:spcAft>
              <a:buClr>
                <a:schemeClr val="dk2"/>
              </a:buClr>
              <a:buSzPct val="100000"/>
              <a:buChar char="•"/>
            </a:pPr>
            <a:r>
              <a:rPr lang="en-US" sz="5110">
                <a:solidFill>
                  <a:schemeClr val="dk2"/>
                </a:solidFill>
              </a:rPr>
              <a:t>Reporting of data </a:t>
            </a:r>
            <a:endParaRPr sz="3510"/>
          </a:p>
          <a:p>
            <a:pPr indent="-189420" lvl="0" marL="228600" rtl="0" algn="l">
              <a:lnSpc>
                <a:spcPct val="90000"/>
              </a:lnSpc>
              <a:spcBef>
                <a:spcPts val="1000"/>
              </a:spcBef>
              <a:spcAft>
                <a:spcPts val="0"/>
              </a:spcAft>
              <a:buClr>
                <a:schemeClr val="dk1"/>
              </a:buClr>
              <a:buSzPct val="100000"/>
              <a:buNone/>
            </a:pPr>
            <a:r>
              <a:t/>
            </a:r>
            <a:endParaRPr sz="1300">
              <a:solidFill>
                <a:schemeClr val="dk2"/>
              </a:solidFill>
            </a:endParaRPr>
          </a:p>
          <a:p>
            <a:pPr indent="-189420" lvl="0" marL="228600" rtl="0" algn="l">
              <a:lnSpc>
                <a:spcPct val="90000"/>
              </a:lnSpc>
              <a:spcBef>
                <a:spcPts val="1000"/>
              </a:spcBef>
              <a:spcAft>
                <a:spcPts val="0"/>
              </a:spcAft>
              <a:buClr>
                <a:schemeClr val="dk1"/>
              </a:buClr>
              <a:buSzPct val="100000"/>
              <a:buNone/>
            </a:pPr>
            <a:r>
              <a:t/>
            </a:r>
            <a:endParaRPr sz="1300">
              <a:solidFill>
                <a:schemeClr val="dk2"/>
              </a:solidFill>
            </a:endParaRPr>
          </a:p>
        </p:txBody>
      </p:sp>
      <p:grpSp>
        <p:nvGrpSpPr>
          <p:cNvPr id="207" name="Google Shape;207;p22"/>
          <p:cNvGrpSpPr/>
          <p:nvPr/>
        </p:nvGrpSpPr>
        <p:grpSpPr>
          <a:xfrm rot="5400000">
            <a:off x="9072780" y="3734338"/>
            <a:ext cx="3878664" cy="2368659"/>
            <a:chOff x="6867015" y="-1"/>
            <a:chExt cx="5324985" cy="3251912"/>
          </a:xfrm>
        </p:grpSpPr>
        <p:sp>
          <p:nvSpPr>
            <p:cNvPr id="208" name="Google Shape;208;p22"/>
            <p:cNvSpPr/>
            <p:nvPr/>
          </p:nvSpPr>
          <p:spPr>
            <a:xfrm>
              <a:off x="6867015" y="-1"/>
              <a:ext cx="5324985" cy="3251912"/>
            </a:xfrm>
            <a:custGeom>
              <a:rect b="b" l="l" r="r" t="t"/>
              <a:pathLst>
                <a:path extrusionOk="0" h="3251912" w="5324985">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22"/>
            <p:cNvSpPr/>
            <p:nvPr/>
          </p:nvSpPr>
          <p:spPr>
            <a:xfrm>
              <a:off x="6916467" y="-1"/>
              <a:ext cx="5275533" cy="2980757"/>
            </a:xfrm>
            <a:custGeom>
              <a:rect b="b" l="l" r="r" t="t"/>
              <a:pathLst>
                <a:path extrusionOk="0" h="2980757" w="5275533">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22"/>
            <p:cNvSpPr/>
            <p:nvPr/>
          </p:nvSpPr>
          <p:spPr>
            <a:xfrm>
              <a:off x="6921214" y="-1"/>
              <a:ext cx="5270786" cy="2927775"/>
            </a:xfrm>
            <a:custGeom>
              <a:rect b="b" l="l" r="r" t="t"/>
              <a:pathLst>
                <a:path extrusionOk="0" h="2927775" w="5270786">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p22"/>
            <p:cNvSpPr/>
            <p:nvPr/>
          </p:nvSpPr>
          <p:spPr>
            <a:xfrm>
              <a:off x="6921214" y="-1"/>
              <a:ext cx="5270786" cy="2927775"/>
            </a:xfrm>
            <a:custGeom>
              <a:rect b="b" l="l" r="r" t="t"/>
              <a:pathLst>
                <a:path extrusionOk="0" h="2927775" w="5270786">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7" name="Google Shape;217;p23"/>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8" name="Google Shape;218;p23"/>
          <p:cNvSpPr txBox="1"/>
          <p:nvPr>
            <p:ph type="title"/>
          </p:nvPr>
        </p:nvSpPr>
        <p:spPr>
          <a:xfrm>
            <a:off x="804672" y="802955"/>
            <a:ext cx="4977976"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Plan of attack</a:t>
            </a:r>
            <a:endParaRPr/>
          </a:p>
        </p:txBody>
      </p:sp>
      <p:sp>
        <p:nvSpPr>
          <p:cNvPr id="219" name="Google Shape;219;p23"/>
          <p:cNvSpPr txBox="1"/>
          <p:nvPr>
            <p:ph idx="1" type="body"/>
          </p:nvPr>
        </p:nvSpPr>
        <p:spPr>
          <a:xfrm>
            <a:off x="804672" y="2421682"/>
            <a:ext cx="4977578" cy="3639289"/>
          </a:xfrm>
          <a:prstGeom prst="rect">
            <a:avLst/>
          </a:prstGeom>
          <a:noFill/>
          <a:ln>
            <a:noFill/>
          </a:ln>
        </p:spPr>
        <p:txBody>
          <a:bodyPr anchorCtr="0" anchor="ctr" bIns="45700" lIns="91425" spcFirstLastPara="1" rIns="91425" wrap="square" tIns="45700">
            <a:normAutofit lnSpcReduction="20000"/>
          </a:bodyPr>
          <a:lstStyle/>
          <a:p>
            <a:pPr indent="-260350" lvl="0" marL="228600" rtl="0" algn="l">
              <a:lnSpc>
                <a:spcPct val="90000"/>
              </a:lnSpc>
              <a:spcBef>
                <a:spcPts val="0"/>
              </a:spcBef>
              <a:spcAft>
                <a:spcPts val="0"/>
              </a:spcAft>
              <a:buClr>
                <a:schemeClr val="dk2"/>
              </a:buClr>
              <a:buSzPts val="2300"/>
              <a:buChar char="•"/>
            </a:pPr>
            <a:r>
              <a:rPr lang="en-US" sz="2300">
                <a:solidFill>
                  <a:schemeClr val="dk2"/>
                </a:solidFill>
              </a:rPr>
              <a:t>Finish initial research and work on draft for introduction of report within next week</a:t>
            </a:r>
            <a:endParaRPr sz="3300"/>
          </a:p>
          <a:p>
            <a:pPr indent="-260350" lvl="0" marL="228600" rtl="0" algn="l">
              <a:lnSpc>
                <a:spcPct val="90000"/>
              </a:lnSpc>
              <a:spcBef>
                <a:spcPts val="1000"/>
              </a:spcBef>
              <a:spcAft>
                <a:spcPts val="0"/>
              </a:spcAft>
              <a:buClr>
                <a:schemeClr val="dk2"/>
              </a:buClr>
              <a:buSzPts val="2300"/>
              <a:buChar char="•"/>
            </a:pPr>
            <a:r>
              <a:rPr lang="en-US" sz="2300">
                <a:solidFill>
                  <a:schemeClr val="dk2"/>
                </a:solidFill>
              </a:rPr>
              <a:t>Order chosen materials in preparation for lab testing </a:t>
            </a:r>
            <a:endParaRPr sz="3300"/>
          </a:p>
          <a:p>
            <a:pPr indent="-260350" lvl="0" marL="228600" rtl="0" algn="l">
              <a:lnSpc>
                <a:spcPct val="90000"/>
              </a:lnSpc>
              <a:spcBef>
                <a:spcPts val="1000"/>
              </a:spcBef>
              <a:spcAft>
                <a:spcPts val="0"/>
              </a:spcAft>
              <a:buClr>
                <a:schemeClr val="dk2"/>
              </a:buClr>
              <a:buSzPts val="2300"/>
              <a:buChar char="•"/>
            </a:pPr>
            <a:r>
              <a:rPr lang="en-US" sz="2300">
                <a:solidFill>
                  <a:schemeClr val="dk2"/>
                </a:solidFill>
              </a:rPr>
              <a:t> Upon completion of data use following week to write and add data to project report </a:t>
            </a:r>
            <a:endParaRPr sz="3300"/>
          </a:p>
          <a:p>
            <a:pPr indent="-260350" lvl="0" marL="228600" rtl="0" algn="l">
              <a:lnSpc>
                <a:spcPct val="90000"/>
              </a:lnSpc>
              <a:spcBef>
                <a:spcPts val="1000"/>
              </a:spcBef>
              <a:spcAft>
                <a:spcPts val="0"/>
              </a:spcAft>
              <a:buClr>
                <a:schemeClr val="dk2"/>
              </a:buClr>
              <a:buSzPts val="2300"/>
              <a:buChar char="•"/>
            </a:pPr>
            <a:r>
              <a:rPr lang="en-US" sz="2300">
                <a:solidFill>
                  <a:schemeClr val="dk2"/>
                </a:solidFill>
              </a:rPr>
              <a:t>Complete all lab testing and most writing prior to end of November </a:t>
            </a:r>
            <a:endParaRPr sz="3300"/>
          </a:p>
          <a:p>
            <a:pPr indent="-114300" lvl="0" marL="228600" rtl="0" algn="l">
              <a:lnSpc>
                <a:spcPct val="90000"/>
              </a:lnSpc>
              <a:spcBef>
                <a:spcPts val="1000"/>
              </a:spcBef>
              <a:spcAft>
                <a:spcPts val="0"/>
              </a:spcAft>
              <a:buClr>
                <a:schemeClr val="dk1"/>
              </a:buClr>
              <a:buSzPts val="1800"/>
              <a:buNone/>
            </a:pPr>
            <a:r>
              <a:t/>
            </a:r>
            <a:endParaRPr sz="1800">
              <a:solidFill>
                <a:schemeClr val="dk2"/>
              </a:solidFill>
            </a:endParaRPr>
          </a:p>
        </p:txBody>
      </p:sp>
      <p:grpSp>
        <p:nvGrpSpPr>
          <p:cNvPr id="220" name="Google Shape;220;p23"/>
          <p:cNvGrpSpPr/>
          <p:nvPr/>
        </p:nvGrpSpPr>
        <p:grpSpPr>
          <a:xfrm>
            <a:off x="6369897" y="0"/>
            <a:ext cx="5822103" cy="6685267"/>
            <a:chOff x="6357228" y="0"/>
            <a:chExt cx="5822103" cy="6685267"/>
          </a:xfrm>
        </p:grpSpPr>
        <p:sp>
          <p:nvSpPr>
            <p:cNvPr id="221" name="Google Shape;221;p23"/>
            <p:cNvSpPr/>
            <p:nvPr/>
          </p:nvSpPr>
          <p:spPr>
            <a:xfrm>
              <a:off x="6357228" y="0"/>
              <a:ext cx="5822102" cy="6685267"/>
            </a:xfrm>
            <a:custGeom>
              <a:rect b="b" l="l" r="r" t="t"/>
              <a:pathLst>
                <a:path extrusionOk="0" h="6685267" w="5822102">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2" name="Google Shape;222;p23"/>
            <p:cNvSpPr/>
            <p:nvPr/>
          </p:nvSpPr>
          <p:spPr>
            <a:xfrm>
              <a:off x="6404998" y="98659"/>
              <a:ext cx="5774333" cy="6315453"/>
            </a:xfrm>
            <a:custGeom>
              <a:rect b="b" l="l" r="r" t="t"/>
              <a:pathLst>
                <a:path extrusionOk="0" h="6315453" w="577433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3" name="Google Shape;223;p23"/>
            <p:cNvSpPr/>
            <p:nvPr/>
          </p:nvSpPr>
          <p:spPr>
            <a:xfrm>
              <a:off x="6410220" y="131729"/>
              <a:ext cx="5769111" cy="6229400"/>
            </a:xfrm>
            <a:custGeom>
              <a:rect b="b" l="l" r="r" t="t"/>
              <a:pathLst>
                <a:path extrusionOk="0" h="6229400" w="5769111">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23"/>
            <p:cNvSpPr/>
            <p:nvPr/>
          </p:nvSpPr>
          <p:spPr>
            <a:xfrm>
              <a:off x="6410220" y="131729"/>
              <a:ext cx="5769111" cy="6229400"/>
            </a:xfrm>
            <a:custGeom>
              <a:rect b="b" l="l" r="r" t="t"/>
              <a:pathLst>
                <a:path extrusionOk="0" h="6229400" w="5769111">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Checkmark" id="225" name="Google Shape;225;p23"/>
          <p:cNvPicPr preferRelativeResize="0"/>
          <p:nvPr/>
        </p:nvPicPr>
        <p:blipFill rotWithShape="1">
          <a:blip r:embed="rId3">
            <a:alphaModFix/>
          </a:blip>
          <a:srcRect b="0" l="0" r="0" t="0"/>
          <a:stretch/>
        </p:blipFill>
        <p:spPr>
          <a:xfrm>
            <a:off x="8121726" y="1629089"/>
            <a:ext cx="3620021" cy="36200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