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6" r:id="rId7"/>
    <p:sldId id="262" r:id="rId8"/>
    <p:sldId id="264" r:id="rId9"/>
    <p:sldId id="267" r:id="rId10"/>
    <p:sldId id="263" r:id="rId11"/>
    <p:sldId id="265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/>
    <p:restoredTop sz="94719"/>
  </p:normalViewPr>
  <p:slideViewPr>
    <p:cSldViewPr snapToGrid="0">
      <p:cViewPr varScale="1">
        <p:scale>
          <a:sx n="120" d="100"/>
          <a:sy n="120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06F3-CD00-4548-B201-CAB32A1259F9}" type="datetimeFigureOut">
              <a:rPr lang="en-US" smtClean="0"/>
              <a:t>12/5/24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EB30-5C69-D049-BAC3-5CFC6628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0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06F3-CD00-4548-B201-CAB32A1259F9}" type="datetimeFigureOut">
              <a:rPr lang="en-US" smtClean="0"/>
              <a:t>12/5/24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EB30-5C69-D049-BAC3-5CFC6628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0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06F3-CD00-4548-B201-CAB32A1259F9}" type="datetimeFigureOut">
              <a:rPr lang="en-US" smtClean="0"/>
              <a:t>12/5/24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EB30-5C69-D049-BAC3-5CFC6628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33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06F3-CD00-4548-B201-CAB32A1259F9}" type="datetimeFigureOut">
              <a:rPr lang="en-US" smtClean="0"/>
              <a:t>12/5/24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EB30-5C69-D049-BAC3-5CFC6628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7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06F3-CD00-4548-B201-CAB32A1259F9}" type="datetimeFigureOut">
              <a:rPr lang="en-US" smtClean="0"/>
              <a:t>12/5/24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EB30-5C69-D049-BAC3-5CFC6628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9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06F3-CD00-4548-B201-CAB32A1259F9}" type="datetimeFigureOut">
              <a:rPr lang="en-US" smtClean="0"/>
              <a:t>12/5/24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EB30-5C69-D049-BAC3-5CFC6628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7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06F3-CD00-4548-B201-CAB32A1259F9}" type="datetimeFigureOut">
              <a:rPr lang="en-US" smtClean="0"/>
              <a:t>12/5/24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EB30-5C69-D049-BAC3-5CFC6628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2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06F3-CD00-4548-B201-CAB32A1259F9}" type="datetimeFigureOut">
              <a:rPr lang="en-US" smtClean="0"/>
              <a:t>12/5/24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EB30-5C69-D049-BAC3-5CFC6628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99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06F3-CD00-4548-B201-CAB32A1259F9}" type="datetimeFigureOut">
              <a:rPr lang="en-US" smtClean="0"/>
              <a:t>12/5/24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EB30-5C69-D049-BAC3-5CFC6628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9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06F3-CD00-4548-B201-CAB32A1259F9}" type="datetimeFigureOut">
              <a:rPr lang="en-US" smtClean="0"/>
              <a:t>12/5/24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EB30-5C69-D049-BAC3-5CFC6628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9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06F3-CD00-4548-B201-CAB32A1259F9}" type="datetimeFigureOut">
              <a:rPr lang="en-US" smtClean="0"/>
              <a:t>12/5/24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EB30-5C69-D049-BAC3-5CFC6628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7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0D3C06F3-CD00-4548-B201-CAB32A1259F9}" type="datetimeFigureOut">
              <a:rPr lang="en-US" smtClean="0"/>
              <a:t>12/5/24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8A1CEB30-5C69-D049-BAC3-5CFC6628E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511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C18C9-27FA-2F5F-934B-05E29996F3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Philosophical Implications in Quantum Mechanics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88EDDD-A045-FC1D-52DD-F8D2D21589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Final Presentation</a:t>
            </a:r>
          </a:p>
          <a:p>
            <a:r>
              <a:rPr lang="en-US" dirty="0"/>
              <a:t>Jacob Cottet</a:t>
            </a:r>
          </a:p>
          <a:p>
            <a:r>
              <a:rPr lang="en-US" dirty="0"/>
              <a:t>12/6/2024</a:t>
            </a:r>
          </a:p>
        </p:txBody>
      </p:sp>
    </p:spTree>
    <p:extLst>
      <p:ext uri="{BB962C8B-B14F-4D97-AF65-F5344CB8AC3E}">
        <p14:creationId xmlns:p14="http://schemas.microsoft.com/office/powerpoint/2010/main" val="4096389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3" name="Rectangle 20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e Speed of Light Can Vary | Smithsonian">
            <a:extLst>
              <a:ext uri="{FF2B5EF4-FFF2-40B4-BE49-F238E27FC236}">
                <a16:creationId xmlns:a16="http://schemas.microsoft.com/office/drawing/2014/main" id="{4A44288F-CEC2-7EE6-D9D0-6355CDFF8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5" name="Rectangle 20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507D83-E687-7B5A-F1B4-A8CF85993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/>
              <a:t>Locality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69C0E-FC05-90DE-A7CA-2E78A0180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Nothing can travel faster than the speed of light</a:t>
            </a:r>
          </a:p>
          <a:p>
            <a:r>
              <a:rPr lang="en-US" sz="2000" dirty="0"/>
              <a:t>Things both tangible and non-tangible</a:t>
            </a:r>
          </a:p>
        </p:txBody>
      </p:sp>
    </p:spTree>
    <p:extLst>
      <p:ext uri="{BB962C8B-B14F-4D97-AF65-F5344CB8AC3E}">
        <p14:creationId xmlns:p14="http://schemas.microsoft.com/office/powerpoint/2010/main" val="247137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1341C8-FD7A-B0AF-D3B9-BAC87A6EF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6636488" cy="1330839"/>
          </a:xfrm>
        </p:spPr>
        <p:txBody>
          <a:bodyPr>
            <a:normAutofit/>
          </a:bodyPr>
          <a:lstStyle/>
          <a:p>
            <a:r>
              <a:rPr lang="en-US" dirty="0"/>
              <a:t>Traditional Causal Notions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87E04-B53E-2458-67CF-D79699A81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5233634" cy="3908586"/>
          </a:xfrm>
        </p:spPr>
        <p:txBody>
          <a:bodyPr>
            <a:normAutofit/>
          </a:bodyPr>
          <a:lstStyle/>
          <a:p>
            <a:r>
              <a:rPr lang="en-US" sz="2000" dirty="0"/>
              <a:t>All effects have a correlated cause</a:t>
            </a:r>
          </a:p>
          <a:p>
            <a:r>
              <a:rPr lang="en-US" sz="2000" dirty="0"/>
              <a:t>Causes and effects create causal chains, spread out in spacetime</a:t>
            </a:r>
          </a:p>
          <a:p>
            <a:pPr lvl="1"/>
            <a:r>
              <a:rPr lang="en-US" sz="2000" dirty="0"/>
              <a:t>The spatial and temporal separation between cause and effect creates ‘history’</a:t>
            </a:r>
          </a:p>
        </p:txBody>
      </p:sp>
      <p:pic>
        <p:nvPicPr>
          <p:cNvPr id="2050" name="Picture 2" descr="Why the expansion after the &quot;Big Bang&quot; is showed in cylindrical form?">
            <a:extLst>
              <a:ext uri="{FF2B5EF4-FFF2-40B4-BE49-F238E27FC236}">
                <a16:creationId xmlns:a16="http://schemas.microsoft.com/office/drawing/2014/main" id="{45C8C5D2-A4E6-C288-7011-69E4A0F83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9897" y="1790259"/>
            <a:ext cx="4965882" cy="327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311E61-FBF6-5BD0-581F-C532B3A0F937}"/>
              </a:ext>
            </a:extLst>
          </p:cNvPr>
          <p:cNvSpPr txBox="1"/>
          <p:nvPr/>
        </p:nvSpPr>
        <p:spPr>
          <a:xfrm>
            <a:off x="8057476" y="5067741"/>
            <a:ext cx="6097772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6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www.physicsforums.com</a:t>
            </a:r>
            <a:r>
              <a:rPr lang="en-US" sz="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/attachments/1671055986853-png.318821/</a:t>
            </a:r>
          </a:p>
        </p:txBody>
      </p:sp>
    </p:spTree>
    <p:extLst>
      <p:ext uri="{BB962C8B-B14F-4D97-AF65-F5344CB8AC3E}">
        <p14:creationId xmlns:p14="http://schemas.microsoft.com/office/powerpoint/2010/main" val="144856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F60ED-BC21-1D60-AE5B-6A1D01AA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Dilemmas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1FA25-86D0-9ADD-544D-003A37681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955302" cy="5032375"/>
          </a:xfrm>
        </p:spPr>
        <p:txBody>
          <a:bodyPr/>
          <a:lstStyle/>
          <a:p>
            <a:r>
              <a:rPr lang="en-US" dirty="0"/>
              <a:t>Inherent probability in measurement</a:t>
            </a:r>
          </a:p>
          <a:p>
            <a:r>
              <a:rPr lang="en-US" dirty="0"/>
              <a:t>Electrons and energy levels</a:t>
            </a:r>
          </a:p>
          <a:p>
            <a:pPr lvl="1"/>
            <a:r>
              <a:rPr lang="en-US" dirty="0"/>
              <a:t>Decision-making regarding destination and time</a:t>
            </a:r>
          </a:p>
          <a:p>
            <a:pPr lvl="1"/>
            <a:r>
              <a:rPr lang="en-US" dirty="0"/>
              <a:t>Radiation emission and absorption </a:t>
            </a:r>
          </a:p>
          <a:p>
            <a:r>
              <a:rPr lang="en-US" dirty="0"/>
              <a:t>Preserving causal chains to prevent logical contradictions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theology - Does the impossibility of an infinite regress prove God exists?  - Philosophy Stack Exchange">
            <a:extLst>
              <a:ext uri="{FF2B5EF4-FFF2-40B4-BE49-F238E27FC236}">
                <a16:creationId xmlns:a16="http://schemas.microsoft.com/office/drawing/2014/main" id="{7CD7A324-DEE6-7AB8-2567-BE4180E6A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973" y="1912480"/>
            <a:ext cx="2349305" cy="340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98F132-5819-C857-9A11-47A26E802A13}"/>
              </a:ext>
            </a:extLst>
          </p:cNvPr>
          <p:cNvSpPr txBox="1"/>
          <p:nvPr/>
        </p:nvSpPr>
        <p:spPr>
          <a:xfrm>
            <a:off x="9310113" y="5371822"/>
            <a:ext cx="139033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5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i.sstatic.net</a:t>
            </a:r>
            <a:r>
              <a:rPr lang="en-US" sz="5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/Cs67V.png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AA8891A-CEEE-88C5-EE8B-C82791D44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554" y="586917"/>
            <a:ext cx="5569687" cy="88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683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A0E2D-A865-B6C3-C501-CF8DE40B5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146" y="2766218"/>
            <a:ext cx="5009707" cy="1325563"/>
          </a:xfrm>
        </p:spPr>
        <p:txBody>
          <a:bodyPr/>
          <a:lstStyle/>
          <a:p>
            <a:r>
              <a:rPr lang="en-US" dirty="0"/>
              <a:t>Acknowledgements </a:t>
            </a:r>
          </a:p>
        </p:txBody>
      </p:sp>
    </p:spTree>
    <p:extLst>
      <p:ext uri="{BB962C8B-B14F-4D97-AF65-F5344CB8AC3E}">
        <p14:creationId xmlns:p14="http://schemas.microsoft.com/office/powerpoint/2010/main" val="397082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CB286-C608-412C-4876-3C2E94DCA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806EC-BF5E-8A36-7C3E-499C51723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Summary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Bell’s Theorem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The Inequality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/>
              <a:t>Results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Realism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Locality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Conclusion</a:t>
            </a:r>
          </a:p>
          <a:p>
            <a:pPr marL="1028700" lvl="1" indent="-571500">
              <a:buFont typeface="+mj-lt"/>
              <a:buAutoNum type="romanUcPeriod"/>
            </a:pPr>
            <a:endParaRPr lang="en-US" dirty="0"/>
          </a:p>
          <a:p>
            <a:pPr marL="1028700" lvl="1" indent="-571500">
              <a:buFont typeface="+mj-lt"/>
              <a:buAutoNum type="romanUcPeriod"/>
            </a:pPr>
            <a:endParaRPr lang="en-US" dirty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098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300D3-2F7E-90EF-8F01-E0A185332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EB0C8-15CD-D7AF-61B9-87881B788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departure from classical to quantum physics was</a:t>
            </a:r>
          </a:p>
          <a:p>
            <a:pPr lvl="1"/>
            <a:r>
              <a:rPr lang="en-US" dirty="0"/>
              <a:t>counterintuitive</a:t>
            </a:r>
          </a:p>
          <a:p>
            <a:pPr lvl="1"/>
            <a:r>
              <a:rPr lang="en-US" dirty="0"/>
              <a:t>exceptionally precise</a:t>
            </a:r>
          </a:p>
          <a:p>
            <a:pPr lvl="1"/>
            <a:r>
              <a:rPr lang="en-US" dirty="0"/>
              <a:t>in need of interpretation</a:t>
            </a:r>
          </a:p>
          <a:p>
            <a:pPr lvl="2"/>
            <a:r>
              <a:rPr lang="en-US" dirty="0"/>
              <a:t>Copenhagen Interpretation</a:t>
            </a:r>
          </a:p>
          <a:p>
            <a:pPr lvl="2"/>
            <a:r>
              <a:rPr lang="en-US" dirty="0"/>
              <a:t>Pilot-Wave Theory (Bohmian Mechanics)</a:t>
            </a:r>
          </a:p>
          <a:p>
            <a:pPr lvl="2"/>
            <a:r>
              <a:rPr lang="en-US" dirty="0"/>
              <a:t>Many Worlds Interpretation</a:t>
            </a:r>
          </a:p>
          <a:p>
            <a:pPr lvl="2"/>
            <a:r>
              <a:rPr lang="en-US" dirty="0"/>
              <a:t>Objective Collapse Theory</a:t>
            </a:r>
          </a:p>
          <a:p>
            <a:pPr lvl="2"/>
            <a:r>
              <a:rPr lang="en-US" dirty="0"/>
              <a:t>et al.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805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05B56-346F-B100-F58D-1EEA7BDC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Bell’s Theorem: The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85C95-84DD-F2D1-9499-C0C882561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philosophical quandary brought to into the laboratory:</a:t>
            </a:r>
          </a:p>
          <a:p>
            <a:pPr lvl="1"/>
            <a:r>
              <a:rPr lang="en-US" dirty="0"/>
              <a:t>Local Realism and Hidden Variables vs. Quantum Theory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upheld…</a:t>
            </a:r>
          </a:p>
          <a:p>
            <a:pPr marL="0" indent="0">
              <a:buNone/>
            </a:pPr>
            <a:r>
              <a:rPr lang="en-US" sz="2000" dirty="0">
                <a:sym typeface="Wingdings" pitchFamily="2" charset="2"/>
              </a:rPr>
              <a:t>the predictions of QM are incomplete, hidden variables are needed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If violated…</a:t>
            </a:r>
          </a:p>
          <a:p>
            <a:pPr marL="0" indent="0">
              <a:buNone/>
            </a:pPr>
            <a:r>
              <a:rPr lang="en-US" sz="2000" dirty="0">
                <a:sym typeface="Wingdings" pitchFamily="2" charset="2"/>
              </a:rPr>
              <a:t>QM is correct, starting assumptions (locality and realism) cannot be simultaneously true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0117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97630-2671-6818-7942-BBCDB1ACB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Bell’s Theorem: 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DBB207-4CA2-42B9-618E-1E6ADD6B0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526" y="1956233"/>
            <a:ext cx="6146638" cy="34574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1F0499-73D0-C950-CC88-E62DC8411EA3}"/>
                  </a:ext>
                </a:extLst>
              </p:cNvPr>
              <p:cNvSpPr txBox="1"/>
              <p:nvPr/>
            </p:nvSpPr>
            <p:spPr>
              <a:xfrm>
                <a:off x="6360571" y="1261340"/>
                <a:ext cx="6216951" cy="5596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1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eqArr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𝜃</m:t>
                                  </m:r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</m:d>
                            </m:e>
                          </m:d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≡</m:t>
                          </m:r>
                          <m:f>
                            <m:f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nary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eqArr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𝜃</m:t>
                                  </m:r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</m:d>
                            </m:e>
                          </m:d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𝐴𝐵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++</m:t>
                              </m:r>
                            </m:e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𝜃</m:t>
                              </m:r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d>
                          <m:d>
                            <m:d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𝐴𝐵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+−</m:t>
                              </m:r>
                            </m:e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𝜃</m:t>
                              </m:r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d>
                          <m:d>
                            <m:d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</m:e>
                        <m:e>
                          <m:sSup>
                            <m:sSup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𝐴𝐵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−+</m:t>
                              </m:r>
                            </m:e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𝜃</m:t>
                              </m:r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d>
                          <m:d>
                            <m:d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𝐴𝐵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−−</m:t>
                              </m:r>
                            </m:e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𝜃</m:t>
                              </m:r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d>
                          <m:d>
                            <m:d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#</m:t>
                          </m:r>
                          <m:d>
                            <m:d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eqArr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𝜃</m:t>
                                  </m:r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</m:d>
                            </m:e>
                          </m:d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=−</m:t>
                          </m:r>
                          <m:func>
                            <m:func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𝜃</m:t>
                                  </m:r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#</m:t>
                          </m:r>
                          <m:d>
                            <m:d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/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Suppose that the detectors made the choice </a:t>
                </a:r>
                <a14:m>
                  <m:oMath xmlns:m="http://schemas.openxmlformats.org/officeDocument/2006/math"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𝜃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eqArrPr>
                        <m:e>
                          <m:f>
                            <m:f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=−1  </m:t>
                              </m:r>
                            </m:e>
                          </m:nary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#</m:t>
                          </m:r>
                          <m:d>
                            <m:d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 −</m:t>
                              </m:r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#</m:t>
                          </m:r>
                          <m:d>
                            <m:d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eqArr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#</m:t>
                          </m:r>
                          <m:d>
                            <m:d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6</m:t>
                              </m:r>
                            </m:e>
                          </m:d>
                        </m:e>
                      </m:eqArr>
                      <m:eqArr>
                        <m:eqArr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≡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[</m:t>
                                      </m:r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]   </m:t>
                                  </m:r>
                                </m:e>
                              </m:nary>
                            </m:e>
                          </m:d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#</m:t>
                          </m:r>
                          <m:d>
                            <m:d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7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2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2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  <m:t>𝜑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2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  </m:t>
                                  </m:r>
                                </m:e>
                              </m:nary>
                            </m:e>
                          </m:d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#</m:t>
                          </m:r>
                          <m:d>
                            <m:d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8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nary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#</m:t>
                          </m:r>
                          <m:d>
                            <m:d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9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=1+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#</m:t>
                          </m:r>
                          <m:d>
                            <m:d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eqArr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≤1+</m:t>
                          </m:r>
                          <m:d>
                            <m:dPr>
                              <m:begChr m:val="〈"/>
                              <m:endChr m:val="〉"/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 #</m:t>
                          </m:r>
                          <m:d>
                            <m:d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11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eqArr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≤1−</m:t>
                          </m:r>
                          <m:func>
                            <m:func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#</m:t>
                          </m:r>
                          <m:d>
                            <m:d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12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/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Finally, suppose we choose</a:t>
                </a:r>
              </a:p>
              <a:p>
                <a:pPr marL="0" marR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=0, </m:t>
                          </m:r>
                          <m:sSub>
                            <m:sSub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=45°, </m:t>
                          </m:r>
                          <m:sSub>
                            <m:sSub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=135° #</m:t>
                          </m:r>
                          <m:d>
                            <m:d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13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algn="ctr"/>
                <a:r>
                  <a: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eqArrPr>
                        <m:e>
                          <m:rad>
                            <m:radPr>
                              <m:degHide m:val="on"/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≤1 #</m:t>
                          </m:r>
                          <m:d>
                            <m:dPr>
                              <m:ctrlP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14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1F0499-73D0-C950-CC88-E62DC8411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571" y="1261340"/>
                <a:ext cx="6216951" cy="5596660"/>
              </a:xfrm>
              <a:prstGeom prst="rect">
                <a:avLst/>
              </a:prstGeom>
              <a:blipFill>
                <a:blip r:embed="rId3"/>
                <a:stretch>
                  <a:fillRect t="-9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A328422-3730-C4C4-B051-1886C2FB7EC5}"/>
              </a:ext>
            </a:extLst>
          </p:cNvPr>
          <p:cNvSpPr/>
          <p:nvPr/>
        </p:nvSpPr>
        <p:spPr>
          <a:xfrm>
            <a:off x="8948057" y="6204857"/>
            <a:ext cx="1058091" cy="3788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5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72EB3-8696-AE82-D8D8-C2A6AA54F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396D9-6589-004A-ACDA-033A26E03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Bell’s Theorem: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7FA81-0822-E7D6-70DB-0B5F2D614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22920" cy="435133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Thus, we need to reconsider the starting assumptions: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Realism</a:t>
            </a:r>
          </a:p>
          <a:p>
            <a:pPr marL="514350" indent="-514350">
              <a:buAutoNum type="arabicPeriod"/>
            </a:pPr>
            <a:r>
              <a:rPr lang="en-US" dirty="0"/>
              <a:t>Locality</a:t>
            </a:r>
          </a:p>
        </p:txBody>
      </p:sp>
      <p:pic>
        <p:nvPicPr>
          <p:cNvPr id="3074" name="Picture 2" descr="Albert Einstein Was Wrong! (But We Aren't Surprised) | UAMS Caregiving - El  Dorado">
            <a:extLst>
              <a:ext uri="{FF2B5EF4-FFF2-40B4-BE49-F238E27FC236}">
                <a16:creationId xmlns:a16="http://schemas.microsoft.com/office/drawing/2014/main" id="{5B6BF7F9-A99E-B0E0-9C05-0C32FD0CB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120" y="1437626"/>
            <a:ext cx="2875507" cy="398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52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arth's Moon">
            <a:extLst>
              <a:ext uri="{FF2B5EF4-FFF2-40B4-BE49-F238E27FC236}">
                <a16:creationId xmlns:a16="http://schemas.microsoft.com/office/drawing/2014/main" id="{DC9AA8A4-CE30-2FAC-9929-79B869B6B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Rectangle 104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BB147-7DDD-5844-55A9-C2772A642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/>
              <a:t>Realism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8A2B9-7048-1096-B0B9-0B488B075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/>
              <a:t>Reality exists, regardless of whether it is perceived</a:t>
            </a:r>
          </a:p>
          <a:p>
            <a:r>
              <a:rPr lang="en-US" sz="2000"/>
              <a:t>This includes things both tangible and abstract </a:t>
            </a:r>
          </a:p>
        </p:txBody>
      </p:sp>
    </p:spTree>
    <p:extLst>
      <p:ext uri="{BB962C8B-B14F-4D97-AF65-F5344CB8AC3E}">
        <p14:creationId xmlns:p14="http://schemas.microsoft.com/office/powerpoint/2010/main" val="2590426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Freeform: Shape 103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C31401-C325-2CAA-4AC9-BE756CF9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6955302" cy="1330839"/>
          </a:xfrm>
        </p:spPr>
        <p:txBody>
          <a:bodyPr>
            <a:normAutofit/>
          </a:bodyPr>
          <a:lstStyle/>
          <a:p>
            <a:r>
              <a:rPr lang="en-US" dirty="0"/>
              <a:t>The Nature of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73508-CBA8-31A0-0643-9E2C3770D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90064"/>
            <a:ext cx="5094767" cy="4748959"/>
          </a:xfrm>
        </p:spPr>
        <p:txBody>
          <a:bodyPr>
            <a:normAutofit lnSpcReduction="10000"/>
          </a:bodyPr>
          <a:lstStyle/>
          <a:p>
            <a:pPr marL="0" marR="0" lvl="0" indent="0">
              <a:buNone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1. What causes the wave function to collapse? </a:t>
            </a:r>
          </a:p>
          <a:p>
            <a:pPr marR="0" indent="0">
              <a:buNone/>
            </a:pPr>
            <a:r>
              <a:rPr lang="en-US" sz="1800" dirty="0">
                <a:effectLst/>
                <a:ea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The interaction of a quantum system with its environment.</a:t>
            </a:r>
          </a:p>
          <a:p>
            <a:pPr marL="0" marR="0" lvl="0" indent="0">
              <a:buNone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2. What is the primary way in which quantum particles interact with their environment?</a:t>
            </a:r>
          </a:p>
          <a:p>
            <a:pPr marR="0" indent="0">
              <a:buNone/>
            </a:pPr>
            <a:r>
              <a:rPr lang="en-US" sz="1800" dirty="0">
                <a:effectLst/>
                <a:ea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The particles are observed.</a:t>
            </a:r>
          </a:p>
          <a:p>
            <a:pPr marL="0" marR="0" lvl="0" indent="0">
              <a:buNone/>
            </a:pPr>
            <a:r>
              <a:rPr lang="en-US" sz="1800" dirty="0">
                <a:effectLst/>
                <a:ea typeface="Times New Roman" panose="02020603050405020304" pitchFamily="18" charset="0"/>
              </a:rPr>
              <a:t>3. Then, what counts as observation?</a:t>
            </a:r>
          </a:p>
          <a:p>
            <a:pPr marR="0" indent="0">
              <a:buNone/>
            </a:pPr>
            <a:r>
              <a:rPr lang="en-US" sz="1800" dirty="0">
                <a:effectLst/>
                <a:ea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A quantum system interacting with its environment.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The definition for measurement ought not be…</a:t>
            </a:r>
          </a:p>
          <a:p>
            <a:r>
              <a:rPr lang="en-US" sz="1800" dirty="0"/>
              <a:t>circular</a:t>
            </a:r>
          </a:p>
          <a:p>
            <a:r>
              <a:rPr lang="en-US" sz="1800" dirty="0"/>
              <a:t>too limited</a:t>
            </a:r>
          </a:p>
          <a:p>
            <a:r>
              <a:rPr lang="en-US" sz="1800" dirty="0"/>
              <a:t>too subjective</a:t>
            </a:r>
          </a:p>
        </p:txBody>
      </p:sp>
      <p:pic>
        <p:nvPicPr>
          <p:cNvPr id="1026" name="Picture 2" descr="Measurement — That which confuses Quantum Mechanics | by Kausthub Kannan |  Medium">
            <a:extLst>
              <a:ext uri="{FF2B5EF4-FFF2-40B4-BE49-F238E27FC236}">
                <a16:creationId xmlns:a16="http://schemas.microsoft.com/office/drawing/2014/main" id="{45B8662C-9B5E-7EE4-89F2-CA713B8A1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550039"/>
            <a:ext cx="5504598" cy="244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FBB614-F732-6E63-A458-C026D3AC3BC0}"/>
              </a:ext>
            </a:extLst>
          </p:cNvPr>
          <p:cNvSpPr txBox="1"/>
          <p:nvPr/>
        </p:nvSpPr>
        <p:spPr>
          <a:xfrm>
            <a:off x="7693116" y="5023131"/>
            <a:ext cx="609777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5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miro.medium.com</a:t>
            </a:r>
            <a:r>
              <a:rPr lang="en-US" sz="5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/v2/resize:fit:800/1*KzHaCq9Fx6UbhAu_UhxMCA.jpeg</a:t>
            </a:r>
          </a:p>
        </p:txBody>
      </p:sp>
    </p:spTree>
    <p:extLst>
      <p:ext uri="{BB962C8B-B14F-4D97-AF65-F5344CB8AC3E}">
        <p14:creationId xmlns:p14="http://schemas.microsoft.com/office/powerpoint/2010/main" val="171035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62ED0B-6FEE-B92D-D81F-D9E2869BB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3739341" cy="1330839"/>
          </a:xfrm>
        </p:spPr>
        <p:txBody>
          <a:bodyPr>
            <a:normAutofit/>
          </a:bodyPr>
          <a:lstStyle/>
          <a:p>
            <a:r>
              <a:rPr lang="en-US" dirty="0"/>
              <a:t>Varying 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FA35-D508-48C8-1177-086D57031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366" y="2194102"/>
            <a:ext cx="4432648" cy="390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Measurement can be initiated by:</a:t>
            </a:r>
          </a:p>
          <a:p>
            <a:endParaRPr lang="en-US" sz="2000" dirty="0"/>
          </a:p>
          <a:p>
            <a:r>
              <a:rPr lang="en-US" sz="2000" dirty="0"/>
              <a:t>Only conscious observers (Copenhagen)</a:t>
            </a:r>
          </a:p>
          <a:p>
            <a:r>
              <a:rPr lang="en-US" sz="2000" dirty="0"/>
              <a:t>All material things (e.g., Sean Carroll)</a:t>
            </a:r>
          </a:p>
          <a:p>
            <a:r>
              <a:rPr lang="en-US" sz="2000" dirty="0"/>
              <a:t>Gravity (Roger Penrose)</a:t>
            </a:r>
          </a:p>
          <a:p>
            <a:endParaRPr lang="en-US" sz="2000" dirty="0"/>
          </a:p>
        </p:txBody>
      </p:sp>
      <p:pic>
        <p:nvPicPr>
          <p:cNvPr id="5" name="Picture 4" descr="A bright light in the sky&#10;&#10;Description automatically generated">
            <a:extLst>
              <a:ext uri="{FF2B5EF4-FFF2-40B4-BE49-F238E27FC236}">
                <a16:creationId xmlns:a16="http://schemas.microsoft.com/office/drawing/2014/main" id="{EBF162E8-3C43-7581-B0C7-7602F278F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57" y="1101917"/>
            <a:ext cx="6155141" cy="46779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06C732-BD1B-A19A-A621-0708F1D7D2FA}"/>
              </a:ext>
            </a:extLst>
          </p:cNvPr>
          <p:cNvSpPr txBox="1"/>
          <p:nvPr/>
        </p:nvSpPr>
        <p:spPr>
          <a:xfrm>
            <a:off x="7691299" y="5785325"/>
            <a:ext cx="6098344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5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www.flickr.com</a:t>
            </a:r>
            <a:r>
              <a:rPr lang="en-US" sz="5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/photos/</a:t>
            </a:r>
            <a:r>
              <a:rPr lang="en-US" sz="5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nasahubble</a:t>
            </a:r>
            <a:r>
              <a:rPr lang="en-US" sz="5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/53791231065/</a:t>
            </a:r>
          </a:p>
        </p:txBody>
      </p:sp>
    </p:spTree>
    <p:extLst>
      <p:ext uri="{BB962C8B-B14F-4D97-AF65-F5344CB8AC3E}">
        <p14:creationId xmlns:p14="http://schemas.microsoft.com/office/powerpoint/2010/main" val="2957413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2792</TotalTime>
  <Words>429</Words>
  <Application>Microsoft Macintosh PowerPoint</Application>
  <PresentationFormat>Widescreen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Cambria Math</vt:lpstr>
      <vt:lpstr>Times New Roman</vt:lpstr>
      <vt:lpstr>Wingdings</vt:lpstr>
      <vt:lpstr>Office Theme</vt:lpstr>
      <vt:lpstr>Philosophical Implications in Quantum Mechanics</vt:lpstr>
      <vt:lpstr>Outline</vt:lpstr>
      <vt:lpstr>I. Summary</vt:lpstr>
      <vt:lpstr>II. Bell’s Theorem: The Inequality</vt:lpstr>
      <vt:lpstr>II. Bell’s Theorem: Results</vt:lpstr>
      <vt:lpstr>II. Bell’s Theorem: Results</vt:lpstr>
      <vt:lpstr>Realism</vt:lpstr>
      <vt:lpstr>The Nature of Measurement</vt:lpstr>
      <vt:lpstr>Varying Views</vt:lpstr>
      <vt:lpstr>Locality</vt:lpstr>
      <vt:lpstr>Traditional Causal Notions</vt:lpstr>
      <vt:lpstr>Causal Dilemmas</vt:lpstr>
      <vt:lpstr>Acknowledgements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Jacob D Cottet</dc:creator>
  <cp:lastModifiedBy>Jacob Cottet</cp:lastModifiedBy>
  <cp:revision>15</cp:revision>
  <dcterms:created xsi:type="dcterms:W3CDTF">2024-12-02T18:38:23Z</dcterms:created>
  <dcterms:modified xsi:type="dcterms:W3CDTF">2024-12-06T19:39:08Z</dcterms:modified>
</cp:coreProperties>
</file>