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Inria Sans"/>
      <p:regular r:id="rId22"/>
      <p:bold r:id="rId23"/>
      <p:italic r:id="rId24"/>
      <p:boldItalic r:id="rId25"/>
    </p:embeddedFont>
    <p:embeddedFont>
      <p:font typeface="Didact Gothic"/>
      <p:regular r:id="rId26"/>
    </p:embeddedFont>
    <p:embeddedFont>
      <p:font typeface="Old Standard TT"/>
      <p:regular r:id="rId27"/>
      <p:bold r:id="rId28"/>
      <p: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InriaSans-regular.fntdata"/><Relationship Id="rId21" Type="http://schemas.openxmlformats.org/officeDocument/2006/relationships/slide" Target="slides/slide17.xml"/><Relationship Id="rId24" Type="http://schemas.openxmlformats.org/officeDocument/2006/relationships/font" Target="fonts/InriaSans-italic.fntdata"/><Relationship Id="rId23" Type="http://schemas.openxmlformats.org/officeDocument/2006/relationships/font" Target="fonts/Inria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idactGothic-regular.fntdata"/><Relationship Id="rId25" Type="http://schemas.openxmlformats.org/officeDocument/2006/relationships/font" Target="fonts/InriaSans-boldItalic.fntdata"/><Relationship Id="rId28" Type="http://schemas.openxmlformats.org/officeDocument/2006/relationships/font" Target="fonts/OldStandardTT-bold.fntdata"/><Relationship Id="rId27" Type="http://schemas.openxmlformats.org/officeDocument/2006/relationships/font" Target="fonts/OldStandardT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ldStandardT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dd3286a6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dd3286a6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c49e4a4596acbba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c49e4a4596acbba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Comparing these results to those found in my experiment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9f2f57a7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99f2f57a7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Reynolds number depends on angle of attack [2]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1b431d674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1b431d67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b431d674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1b431d674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1b431d674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1b431d674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d6c00e73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d6c00e73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91919"/>
                </a:solidFill>
                <a:latin typeface="Didact Gothic"/>
                <a:ea typeface="Didact Gothic"/>
                <a:cs typeface="Didact Gothic"/>
                <a:sym typeface="Didact Gothic"/>
              </a:rPr>
              <a:t>Coefficients can be found for the model but cannot be applied to real-life pantographs without use of a wind tunnel.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9f2f57a71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9f2f57a71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35caa2d63_0_22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135caa2d63_0_22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dd3286a6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dd3286a6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dd3286a66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1dd3286a66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2fe0ca072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2fe0ca072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6c2dbc0a0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06c2dbc0a0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1b431d674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1b431d67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c49e4a4596acbb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c49e4a4596acbb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these results to those found in my experiment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1beaad748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1beaad748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these results to those found in my experiment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1b431d674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1b431d674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484100" y="1479650"/>
            <a:ext cx="6175800" cy="16404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724250" y="3265350"/>
            <a:ext cx="5695500" cy="3936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12" name="Google Shape;12;p2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Google Shape;18;p2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hasCustomPrompt="1" type="title"/>
          </p:nvPr>
        </p:nvSpPr>
        <p:spPr>
          <a:xfrm>
            <a:off x="713100" y="1249247"/>
            <a:ext cx="7717800" cy="2100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/>
          <p:nvPr>
            <p:ph idx="1" type="subTitle"/>
          </p:nvPr>
        </p:nvSpPr>
        <p:spPr>
          <a:xfrm>
            <a:off x="2453425" y="3349547"/>
            <a:ext cx="4237200" cy="53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07" name="Google Shape;107;p11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108" name="Google Shape;108;p11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1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1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1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1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1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4" name="Google Shape;114;p11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>
            <p:ph type="title"/>
          </p:nvPr>
        </p:nvSpPr>
        <p:spPr>
          <a:xfrm>
            <a:off x="1380631" y="1148650"/>
            <a:ext cx="28032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9" name="Google Shape;119;p13"/>
          <p:cNvSpPr txBox="1"/>
          <p:nvPr>
            <p:ph hasCustomPrompt="1" idx="2" type="title"/>
          </p:nvPr>
        </p:nvSpPr>
        <p:spPr>
          <a:xfrm>
            <a:off x="4962573" y="2352463"/>
            <a:ext cx="5352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/>
          <p:nvPr>
            <p:ph idx="1" type="subTitle"/>
          </p:nvPr>
        </p:nvSpPr>
        <p:spPr>
          <a:xfrm>
            <a:off x="843710" y="1600083"/>
            <a:ext cx="28056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21" name="Google Shape;121;p13"/>
          <p:cNvSpPr txBox="1"/>
          <p:nvPr>
            <p:ph idx="3" type="title"/>
          </p:nvPr>
        </p:nvSpPr>
        <p:spPr>
          <a:xfrm>
            <a:off x="1378248" y="2352463"/>
            <a:ext cx="28032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13"/>
          <p:cNvSpPr txBox="1"/>
          <p:nvPr>
            <p:ph hasCustomPrompt="1" idx="4" type="title"/>
          </p:nvPr>
        </p:nvSpPr>
        <p:spPr>
          <a:xfrm>
            <a:off x="840948" y="2352463"/>
            <a:ext cx="5373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/>
          <p:nvPr>
            <p:ph idx="5" type="subTitle"/>
          </p:nvPr>
        </p:nvSpPr>
        <p:spPr>
          <a:xfrm>
            <a:off x="840947" y="2803944"/>
            <a:ext cx="28056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24" name="Google Shape;124;p13"/>
          <p:cNvSpPr txBox="1"/>
          <p:nvPr>
            <p:ph idx="6" type="title"/>
          </p:nvPr>
        </p:nvSpPr>
        <p:spPr>
          <a:xfrm>
            <a:off x="1380631" y="3556275"/>
            <a:ext cx="28032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13"/>
          <p:cNvSpPr txBox="1"/>
          <p:nvPr>
            <p:ph hasCustomPrompt="1" idx="7" type="title"/>
          </p:nvPr>
        </p:nvSpPr>
        <p:spPr>
          <a:xfrm>
            <a:off x="843091" y="3556275"/>
            <a:ext cx="5373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/>
          <p:nvPr>
            <p:ph idx="8" type="subTitle"/>
          </p:nvPr>
        </p:nvSpPr>
        <p:spPr>
          <a:xfrm>
            <a:off x="843710" y="4007804"/>
            <a:ext cx="28056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27" name="Google Shape;127;p13"/>
          <p:cNvSpPr txBox="1"/>
          <p:nvPr>
            <p:ph idx="9" type="title"/>
          </p:nvPr>
        </p:nvSpPr>
        <p:spPr>
          <a:xfrm>
            <a:off x="5502253" y="1148650"/>
            <a:ext cx="28008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13"/>
          <p:cNvSpPr txBox="1"/>
          <p:nvPr>
            <p:ph hasCustomPrompt="1" idx="13" type="title"/>
          </p:nvPr>
        </p:nvSpPr>
        <p:spPr>
          <a:xfrm>
            <a:off x="4964707" y="1148650"/>
            <a:ext cx="5352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/>
          <p:nvPr>
            <p:ph idx="14" type="subTitle"/>
          </p:nvPr>
        </p:nvSpPr>
        <p:spPr>
          <a:xfrm>
            <a:off x="4965334" y="1600083"/>
            <a:ext cx="28056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0" name="Google Shape;130;p13"/>
          <p:cNvSpPr txBox="1"/>
          <p:nvPr>
            <p:ph idx="15" type="title"/>
          </p:nvPr>
        </p:nvSpPr>
        <p:spPr>
          <a:xfrm>
            <a:off x="5499872" y="2352463"/>
            <a:ext cx="28008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1" name="Google Shape;131;p13"/>
          <p:cNvSpPr txBox="1"/>
          <p:nvPr>
            <p:ph hasCustomPrompt="1" idx="16" type="title"/>
          </p:nvPr>
        </p:nvSpPr>
        <p:spPr>
          <a:xfrm>
            <a:off x="843091" y="1148650"/>
            <a:ext cx="5373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/>
          <p:nvPr>
            <p:ph idx="17" type="subTitle"/>
          </p:nvPr>
        </p:nvSpPr>
        <p:spPr>
          <a:xfrm>
            <a:off x="4962571" y="2803944"/>
            <a:ext cx="28056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3" name="Google Shape;133;p13"/>
          <p:cNvSpPr txBox="1"/>
          <p:nvPr>
            <p:ph idx="18" type="title"/>
          </p:nvPr>
        </p:nvSpPr>
        <p:spPr>
          <a:xfrm>
            <a:off x="5502253" y="3556275"/>
            <a:ext cx="28008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13"/>
          <p:cNvSpPr txBox="1"/>
          <p:nvPr>
            <p:ph hasCustomPrompt="1" idx="19" type="title"/>
          </p:nvPr>
        </p:nvSpPr>
        <p:spPr>
          <a:xfrm>
            <a:off x="4964707" y="3556275"/>
            <a:ext cx="535200" cy="5277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/>
          <p:nvPr>
            <p:ph idx="20" type="subTitle"/>
          </p:nvPr>
        </p:nvSpPr>
        <p:spPr>
          <a:xfrm>
            <a:off x="4965334" y="4007804"/>
            <a:ext cx="28056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6" name="Google Shape;136;p13"/>
          <p:cNvSpPr txBox="1"/>
          <p:nvPr>
            <p:ph idx="21"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7" name="Google Shape;137;p13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138" name="Google Shape;138;p13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13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13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1" name="Google Shape;141;p13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type="title"/>
          </p:nvPr>
        </p:nvSpPr>
        <p:spPr>
          <a:xfrm>
            <a:off x="1076100" y="1482813"/>
            <a:ext cx="7002000" cy="1413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4" name="Google Shape;144;p14"/>
          <p:cNvSpPr txBox="1"/>
          <p:nvPr>
            <p:ph idx="1" type="subTitle"/>
          </p:nvPr>
        </p:nvSpPr>
        <p:spPr>
          <a:xfrm>
            <a:off x="2045700" y="3106513"/>
            <a:ext cx="5062800" cy="57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5" name="Google Shape;145;p14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146" name="Google Shape;146;p14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14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Google Shape;148;p14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p14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p14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14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2" name="Google Shape;152;p14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>
            <p:ph type="title"/>
          </p:nvPr>
        </p:nvSpPr>
        <p:spPr>
          <a:xfrm>
            <a:off x="2642550" y="2977131"/>
            <a:ext cx="3858900" cy="531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6" name="Google Shape;156;p15"/>
          <p:cNvSpPr txBox="1"/>
          <p:nvPr>
            <p:ph idx="1" type="subTitle"/>
          </p:nvPr>
        </p:nvSpPr>
        <p:spPr>
          <a:xfrm>
            <a:off x="1714500" y="1634469"/>
            <a:ext cx="5715000" cy="1203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57" name="Google Shape;157;p15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158" name="Google Shape;158;p15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15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Google Shape;160;p15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" name="Google Shape;161;p15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Google Shape;162;p15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15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4" name="Google Shape;164;p15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type="title"/>
          </p:nvPr>
        </p:nvSpPr>
        <p:spPr>
          <a:xfrm flipH="1">
            <a:off x="4638075" y="1477141"/>
            <a:ext cx="3692100" cy="1480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8" name="Google Shape;168;p16"/>
          <p:cNvSpPr txBox="1"/>
          <p:nvPr>
            <p:ph idx="1" type="subTitle"/>
          </p:nvPr>
        </p:nvSpPr>
        <p:spPr>
          <a:xfrm flipH="1">
            <a:off x="4637975" y="3130175"/>
            <a:ext cx="3525900" cy="810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9" name="Google Shape;169;p16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170" name="Google Shape;170;p16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16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2" name="Google Shape;172;p16"/>
          <p:cNvSpPr/>
          <p:nvPr/>
        </p:nvSpPr>
        <p:spPr>
          <a:xfrm>
            <a:off x="181925" y="124175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>
            <p:ph type="title"/>
          </p:nvPr>
        </p:nvSpPr>
        <p:spPr>
          <a:xfrm>
            <a:off x="880000" y="1353625"/>
            <a:ext cx="3571200" cy="1198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1" type="subTitle"/>
          </p:nvPr>
        </p:nvSpPr>
        <p:spPr>
          <a:xfrm>
            <a:off x="879825" y="2709575"/>
            <a:ext cx="3353700" cy="1080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6" name="Google Shape;176;p17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177" name="Google Shape;177;p17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17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17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17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17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17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3" name="Google Shape;183;p17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8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187" name="Google Shape;187;p18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18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18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0" name="Google Shape;190;p18"/>
          <p:cNvSpPr/>
          <p:nvPr/>
        </p:nvSpPr>
        <p:spPr>
          <a:xfrm>
            <a:off x="181925" y="124175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 txBox="1"/>
          <p:nvPr>
            <p:ph type="title"/>
          </p:nvPr>
        </p:nvSpPr>
        <p:spPr>
          <a:xfrm>
            <a:off x="1094861" y="1101325"/>
            <a:ext cx="69543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2" name="Google Shape;192;p18"/>
          <p:cNvSpPr txBox="1"/>
          <p:nvPr>
            <p:ph idx="1" type="subTitle"/>
          </p:nvPr>
        </p:nvSpPr>
        <p:spPr>
          <a:xfrm>
            <a:off x="1094861" y="1506475"/>
            <a:ext cx="6954300" cy="77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8"/>
          <p:cNvSpPr txBox="1"/>
          <p:nvPr>
            <p:ph idx="2" type="title"/>
          </p:nvPr>
        </p:nvSpPr>
        <p:spPr>
          <a:xfrm>
            <a:off x="1094861" y="2282875"/>
            <a:ext cx="69543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4" name="Google Shape;194;p18"/>
          <p:cNvSpPr txBox="1"/>
          <p:nvPr>
            <p:ph idx="3" type="subTitle"/>
          </p:nvPr>
        </p:nvSpPr>
        <p:spPr>
          <a:xfrm>
            <a:off x="1094861" y="2688025"/>
            <a:ext cx="6954300" cy="77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8"/>
          <p:cNvSpPr txBox="1"/>
          <p:nvPr>
            <p:ph idx="4" type="title"/>
          </p:nvPr>
        </p:nvSpPr>
        <p:spPr>
          <a:xfrm>
            <a:off x="1094861" y="3464425"/>
            <a:ext cx="69543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18"/>
          <p:cNvSpPr txBox="1"/>
          <p:nvPr>
            <p:ph idx="5" type="subTitle"/>
          </p:nvPr>
        </p:nvSpPr>
        <p:spPr>
          <a:xfrm>
            <a:off x="1094861" y="3869575"/>
            <a:ext cx="6954300" cy="77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8"/>
          <p:cNvSpPr txBox="1"/>
          <p:nvPr>
            <p:ph idx="6"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>
            <p:ph idx="1" type="body"/>
          </p:nvPr>
        </p:nvSpPr>
        <p:spPr>
          <a:xfrm>
            <a:off x="719975" y="1922886"/>
            <a:ext cx="3780600" cy="2562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2" type="body"/>
          </p:nvPr>
        </p:nvSpPr>
        <p:spPr>
          <a:xfrm>
            <a:off x="4742425" y="1922886"/>
            <a:ext cx="3681600" cy="2562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type="title"/>
          </p:nvPr>
        </p:nvSpPr>
        <p:spPr>
          <a:xfrm>
            <a:off x="720000" y="1521225"/>
            <a:ext cx="3780600" cy="4119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3" type="title"/>
          </p:nvPr>
        </p:nvSpPr>
        <p:spPr>
          <a:xfrm>
            <a:off x="4742425" y="1521225"/>
            <a:ext cx="3681600" cy="4119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4"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04" name="Google Shape;204;p19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205" name="Google Shape;205;p19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19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19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type="title"/>
          </p:nvPr>
        </p:nvSpPr>
        <p:spPr>
          <a:xfrm flipH="1">
            <a:off x="1071619" y="1652134"/>
            <a:ext cx="2120700" cy="3936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0" name="Google Shape;210;p20"/>
          <p:cNvSpPr txBox="1"/>
          <p:nvPr>
            <p:ph idx="1" type="subTitle"/>
          </p:nvPr>
        </p:nvSpPr>
        <p:spPr>
          <a:xfrm flipH="1">
            <a:off x="1071619" y="1934000"/>
            <a:ext cx="2120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0"/>
          <p:cNvSpPr txBox="1"/>
          <p:nvPr>
            <p:ph idx="2" type="title"/>
          </p:nvPr>
        </p:nvSpPr>
        <p:spPr>
          <a:xfrm flipH="1">
            <a:off x="1071619" y="3284934"/>
            <a:ext cx="2120700" cy="3936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3" type="subTitle"/>
          </p:nvPr>
        </p:nvSpPr>
        <p:spPr>
          <a:xfrm flipH="1">
            <a:off x="1071619" y="3566800"/>
            <a:ext cx="2120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0"/>
          <p:cNvSpPr txBox="1"/>
          <p:nvPr>
            <p:ph idx="4" type="title"/>
          </p:nvPr>
        </p:nvSpPr>
        <p:spPr>
          <a:xfrm>
            <a:off x="5951681" y="1652134"/>
            <a:ext cx="2120700" cy="3936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4" name="Google Shape;214;p20"/>
          <p:cNvSpPr txBox="1"/>
          <p:nvPr>
            <p:ph idx="5" type="subTitle"/>
          </p:nvPr>
        </p:nvSpPr>
        <p:spPr>
          <a:xfrm>
            <a:off x="5951681" y="1934000"/>
            <a:ext cx="2120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0"/>
          <p:cNvSpPr txBox="1"/>
          <p:nvPr>
            <p:ph idx="6" type="title"/>
          </p:nvPr>
        </p:nvSpPr>
        <p:spPr>
          <a:xfrm>
            <a:off x="5951681" y="3284934"/>
            <a:ext cx="2120700" cy="3936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6" name="Google Shape;216;p20"/>
          <p:cNvSpPr txBox="1"/>
          <p:nvPr>
            <p:ph idx="7" type="subTitle"/>
          </p:nvPr>
        </p:nvSpPr>
        <p:spPr>
          <a:xfrm>
            <a:off x="5951681" y="3566800"/>
            <a:ext cx="2120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0"/>
          <p:cNvSpPr txBox="1"/>
          <p:nvPr>
            <p:ph idx="8"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18" name="Google Shape;218;p20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219" name="Google Shape;219;p20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20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20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20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3" name="Google Shape;223;p20"/>
          <p:cNvSpPr/>
          <p:nvPr/>
        </p:nvSpPr>
        <p:spPr>
          <a:xfrm>
            <a:off x="8712900" y="4751950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1751250" y="2576650"/>
            <a:ext cx="5641500" cy="535800"/>
          </a:xfrm>
          <a:prstGeom prst="rect">
            <a:avLst/>
          </a:prstGeom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hasCustomPrompt="1" idx="2" type="title"/>
          </p:nvPr>
        </p:nvSpPr>
        <p:spPr>
          <a:xfrm>
            <a:off x="2996575" y="1057362"/>
            <a:ext cx="3150900" cy="13935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3097150" y="3238237"/>
            <a:ext cx="2949900" cy="713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25" name="Google Shape;25;p3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3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" name="Google Shape;31;p3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/>
          <p:nvPr>
            <p:ph type="title"/>
          </p:nvPr>
        </p:nvSpPr>
        <p:spPr>
          <a:xfrm>
            <a:off x="1843206" y="1218250"/>
            <a:ext cx="2120700" cy="3936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6" name="Google Shape;226;p21"/>
          <p:cNvSpPr txBox="1"/>
          <p:nvPr>
            <p:ph idx="1" type="subTitle"/>
          </p:nvPr>
        </p:nvSpPr>
        <p:spPr>
          <a:xfrm>
            <a:off x="1843206" y="1611850"/>
            <a:ext cx="2120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1"/>
          <p:cNvSpPr txBox="1"/>
          <p:nvPr>
            <p:ph idx="2" type="title"/>
          </p:nvPr>
        </p:nvSpPr>
        <p:spPr>
          <a:xfrm>
            <a:off x="1843206" y="2382250"/>
            <a:ext cx="2120700" cy="3936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8" name="Google Shape;228;p21"/>
          <p:cNvSpPr txBox="1"/>
          <p:nvPr>
            <p:ph idx="3" type="subTitle"/>
          </p:nvPr>
        </p:nvSpPr>
        <p:spPr>
          <a:xfrm>
            <a:off x="1843206" y="2775850"/>
            <a:ext cx="2120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1"/>
          <p:cNvSpPr txBox="1"/>
          <p:nvPr>
            <p:ph idx="4" type="title"/>
          </p:nvPr>
        </p:nvSpPr>
        <p:spPr>
          <a:xfrm>
            <a:off x="1843206" y="3546250"/>
            <a:ext cx="2120700" cy="3936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0" name="Google Shape;230;p21"/>
          <p:cNvSpPr txBox="1"/>
          <p:nvPr>
            <p:ph idx="5" type="subTitle"/>
          </p:nvPr>
        </p:nvSpPr>
        <p:spPr>
          <a:xfrm>
            <a:off x="1843206" y="3939850"/>
            <a:ext cx="2120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1"/>
          <p:cNvSpPr txBox="1"/>
          <p:nvPr>
            <p:ph idx="6" type="title"/>
          </p:nvPr>
        </p:nvSpPr>
        <p:spPr>
          <a:xfrm>
            <a:off x="6167681" y="1218250"/>
            <a:ext cx="2120700" cy="3936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2" name="Google Shape;232;p21"/>
          <p:cNvSpPr txBox="1"/>
          <p:nvPr>
            <p:ph idx="7" type="subTitle"/>
          </p:nvPr>
        </p:nvSpPr>
        <p:spPr>
          <a:xfrm>
            <a:off x="6167681" y="1611850"/>
            <a:ext cx="2120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1"/>
          <p:cNvSpPr txBox="1"/>
          <p:nvPr>
            <p:ph idx="8" type="title"/>
          </p:nvPr>
        </p:nvSpPr>
        <p:spPr>
          <a:xfrm>
            <a:off x="6167681" y="2382250"/>
            <a:ext cx="2120700" cy="3936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9" type="subTitle"/>
          </p:nvPr>
        </p:nvSpPr>
        <p:spPr>
          <a:xfrm>
            <a:off x="6167681" y="2775850"/>
            <a:ext cx="2120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13" type="title"/>
          </p:nvPr>
        </p:nvSpPr>
        <p:spPr>
          <a:xfrm>
            <a:off x="6167681" y="3546250"/>
            <a:ext cx="2120700" cy="3936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14" type="subTitle"/>
          </p:nvPr>
        </p:nvSpPr>
        <p:spPr>
          <a:xfrm>
            <a:off x="6167681" y="3939850"/>
            <a:ext cx="2120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1"/>
          <p:cNvSpPr txBox="1"/>
          <p:nvPr>
            <p:ph idx="15"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38" name="Google Shape;238;p21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239" name="Google Shape;239;p21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21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21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2" name="Google Shape;242;p21"/>
          <p:cNvSpPr/>
          <p:nvPr/>
        </p:nvSpPr>
        <p:spPr>
          <a:xfrm>
            <a:off x="181925" y="124175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hasCustomPrompt="1" type="title"/>
          </p:nvPr>
        </p:nvSpPr>
        <p:spPr>
          <a:xfrm>
            <a:off x="2244900" y="541072"/>
            <a:ext cx="4654200" cy="9144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" name="Google Shape;245;p22"/>
          <p:cNvSpPr txBox="1"/>
          <p:nvPr>
            <p:ph idx="1" type="subTitle"/>
          </p:nvPr>
        </p:nvSpPr>
        <p:spPr>
          <a:xfrm>
            <a:off x="2139713" y="1434100"/>
            <a:ext cx="4864500" cy="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ria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9pPr>
          </a:lstStyle>
          <a:p/>
        </p:txBody>
      </p:sp>
      <p:sp>
        <p:nvSpPr>
          <p:cNvPr id="246" name="Google Shape;246;p22"/>
          <p:cNvSpPr txBox="1"/>
          <p:nvPr>
            <p:ph hasCustomPrompt="1" idx="2" type="title"/>
          </p:nvPr>
        </p:nvSpPr>
        <p:spPr>
          <a:xfrm>
            <a:off x="1211550" y="1895150"/>
            <a:ext cx="6720900" cy="9144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7" name="Google Shape;247;p22"/>
          <p:cNvSpPr txBox="1"/>
          <p:nvPr>
            <p:ph idx="3" type="subTitle"/>
          </p:nvPr>
        </p:nvSpPr>
        <p:spPr>
          <a:xfrm>
            <a:off x="2139775" y="2788175"/>
            <a:ext cx="4864500" cy="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ria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9pPr>
          </a:lstStyle>
          <a:p/>
        </p:txBody>
      </p:sp>
      <p:sp>
        <p:nvSpPr>
          <p:cNvPr id="248" name="Google Shape;248;p22"/>
          <p:cNvSpPr txBox="1"/>
          <p:nvPr>
            <p:ph hasCustomPrompt="1" idx="4" type="title"/>
          </p:nvPr>
        </p:nvSpPr>
        <p:spPr>
          <a:xfrm>
            <a:off x="2244900" y="3283128"/>
            <a:ext cx="4654200" cy="9144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9" name="Google Shape;249;p22"/>
          <p:cNvSpPr txBox="1"/>
          <p:nvPr>
            <p:ph idx="5" type="subTitle"/>
          </p:nvPr>
        </p:nvSpPr>
        <p:spPr>
          <a:xfrm>
            <a:off x="2139713" y="4176150"/>
            <a:ext cx="4864500" cy="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ria Sans"/>
              <a:buNone/>
              <a:defRPr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Inria Sans"/>
              <a:buNone/>
              <a:defRPr sz="1500">
                <a:latin typeface="Inria Sans"/>
                <a:ea typeface="Inria Sans"/>
                <a:cs typeface="Inria Sans"/>
                <a:sym typeface="Inria Sans"/>
              </a:defRPr>
            </a:lvl9pPr>
          </a:lstStyle>
          <a:p/>
        </p:txBody>
      </p:sp>
      <p:grpSp>
        <p:nvGrpSpPr>
          <p:cNvPr id="250" name="Google Shape;250;p22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251" name="Google Shape;251;p22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22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22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22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22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22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7" name="Google Shape;257;p22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2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61" name="Google Shape;261;p23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262" name="Google Shape;262;p23"/>
            <p:cNvCxnSpPr/>
            <p:nvPr/>
          </p:nvCxnSpPr>
          <p:spPr>
            <a:xfrm>
              <a:off x="-21425" y="2571750"/>
              <a:ext cx="6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" name="Google Shape;263;p23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" name="Google Shape;264;p23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5" name="Google Shape;265;p23"/>
          <p:cNvSpPr/>
          <p:nvPr/>
        </p:nvSpPr>
        <p:spPr>
          <a:xfrm>
            <a:off x="181925" y="124175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/>
          <p:nvPr>
            <p:ph type="title"/>
          </p:nvPr>
        </p:nvSpPr>
        <p:spPr>
          <a:xfrm>
            <a:off x="2295150" y="691800"/>
            <a:ext cx="4553700" cy="1024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8" name="Google Shape;268;p24"/>
          <p:cNvSpPr txBox="1"/>
          <p:nvPr>
            <p:ph idx="1" type="subTitle"/>
          </p:nvPr>
        </p:nvSpPr>
        <p:spPr>
          <a:xfrm>
            <a:off x="2854650" y="1609925"/>
            <a:ext cx="3434700" cy="14265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4"/>
          <p:cNvSpPr txBox="1"/>
          <p:nvPr/>
        </p:nvSpPr>
        <p:spPr>
          <a:xfrm>
            <a:off x="2685596" y="3795016"/>
            <a:ext cx="37728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70" name="Google Shape;270;p24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271" name="Google Shape;271;p24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24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24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24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24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24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77" name="Google Shape;277;p24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5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281" name="Google Shape;281;p25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25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25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4" name="Google Shape;284;p25"/>
          <p:cNvSpPr/>
          <p:nvPr/>
        </p:nvSpPr>
        <p:spPr>
          <a:xfrm>
            <a:off x="8712900" y="4751950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287" name="Google Shape;287;p26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26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" name="Google Shape;289;p26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0" name="Google Shape;290;p26"/>
          <p:cNvSpPr/>
          <p:nvPr/>
        </p:nvSpPr>
        <p:spPr>
          <a:xfrm>
            <a:off x="181925" y="124175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720000" y="1265775"/>
            <a:ext cx="7704000" cy="3339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b="1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6" name="Google Shape;36;p4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37" name="Google Shape;37;p4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Google Shape;38;p4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" name="Google Shape;39;p4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0" name="Google Shape;40;p4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43" name="Google Shape;43;p5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Google Shape;44;p5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Google Shape;45;p5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6" name="Google Shape;46;p5"/>
          <p:cNvSpPr/>
          <p:nvPr/>
        </p:nvSpPr>
        <p:spPr>
          <a:xfrm>
            <a:off x="8712900" y="4751950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 txBox="1"/>
          <p:nvPr>
            <p:ph idx="1" type="subTitle"/>
          </p:nvPr>
        </p:nvSpPr>
        <p:spPr>
          <a:xfrm>
            <a:off x="2138887" y="1854447"/>
            <a:ext cx="2752200" cy="5394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1" sz="2200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2" type="subTitle"/>
          </p:nvPr>
        </p:nvSpPr>
        <p:spPr>
          <a:xfrm>
            <a:off x="4267224" y="3232125"/>
            <a:ext cx="2752200" cy="5394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1" sz="2200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b="0" sz="25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3" type="subTitle"/>
          </p:nvPr>
        </p:nvSpPr>
        <p:spPr>
          <a:xfrm>
            <a:off x="5103324" y="1626300"/>
            <a:ext cx="3320700" cy="9957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4" type="subTitle"/>
          </p:nvPr>
        </p:nvSpPr>
        <p:spPr>
          <a:xfrm>
            <a:off x="719976" y="3003975"/>
            <a:ext cx="3269100" cy="9957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6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56" name="Google Shape;56;p6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6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6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6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idx="1" type="body"/>
          </p:nvPr>
        </p:nvSpPr>
        <p:spPr>
          <a:xfrm>
            <a:off x="707175" y="1728263"/>
            <a:ext cx="3763500" cy="2126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3" name="Google Shape;63;p7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64" name="Google Shape;64;p7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7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7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" name="Google Shape;67;p7"/>
          <p:cNvSpPr/>
          <p:nvPr/>
        </p:nvSpPr>
        <p:spPr>
          <a:xfrm>
            <a:off x="8712900" y="4751950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type="title"/>
          </p:nvPr>
        </p:nvSpPr>
        <p:spPr>
          <a:xfrm>
            <a:off x="1546625" y="1307100"/>
            <a:ext cx="6050700" cy="25293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70" name="Google Shape;70;p8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71" name="Google Shape;71;p8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8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8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8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8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8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7" name="Google Shape;77;p8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type="title"/>
          </p:nvPr>
        </p:nvSpPr>
        <p:spPr>
          <a:xfrm>
            <a:off x="2298750" y="1249600"/>
            <a:ext cx="4546500" cy="993300"/>
          </a:xfrm>
          <a:prstGeom prst="rect">
            <a:avLst/>
          </a:prstGeom>
          <a:ln>
            <a:noFill/>
          </a:ln>
        </p:spPr>
        <p:txBody>
          <a:bodyPr anchorCtr="0" anchor="b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1" name="Google Shape;81;p9"/>
          <p:cNvSpPr txBox="1"/>
          <p:nvPr>
            <p:ph idx="1" type="subTitle"/>
          </p:nvPr>
        </p:nvSpPr>
        <p:spPr>
          <a:xfrm>
            <a:off x="2298750" y="2412263"/>
            <a:ext cx="4546500" cy="135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2" name="Google Shape;82;p9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83" name="Google Shape;83;p9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9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9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9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9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9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9" name="Google Shape;89;p9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/>
          <p:nvPr/>
        </p:nvSpPr>
        <p:spPr>
          <a:xfrm rot="10800000">
            <a:off x="-34750" y="-29950"/>
            <a:ext cx="9215400" cy="853500"/>
          </a:xfrm>
          <a:prstGeom prst="rect">
            <a:avLst/>
          </a:prstGeom>
          <a:gradFill>
            <a:gsLst>
              <a:gs pos="0">
                <a:srgbClr val="DDD9D5">
                  <a:alpha val="0"/>
                </a:srgbClr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-34750" y="2591750"/>
            <a:ext cx="9215400" cy="2581500"/>
          </a:xfrm>
          <a:prstGeom prst="rect">
            <a:avLst/>
          </a:prstGeom>
          <a:gradFill>
            <a:gsLst>
              <a:gs pos="0">
                <a:srgbClr val="DDD9D5">
                  <a:alpha val="0"/>
                </a:srgbClr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706350" y="3703875"/>
            <a:ext cx="7731300" cy="597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5" name="Google Shape;95;p10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96" name="Google Shape;96;p10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0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0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0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0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0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2" name="Google Shape;102;p10"/>
          <p:cNvSpPr/>
          <p:nvPr/>
        </p:nvSpPr>
        <p:spPr>
          <a:xfrm>
            <a:off x="8712900" y="124175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"/>
          <p:cNvSpPr/>
          <p:nvPr/>
        </p:nvSpPr>
        <p:spPr>
          <a:xfrm>
            <a:off x="181925" y="4751950"/>
            <a:ext cx="273300" cy="273300"/>
          </a:xfrm>
          <a:prstGeom prst="star4">
            <a:avLst>
              <a:gd fmla="val 12500" name="adj"/>
            </a:avLst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b="1"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b="1"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b="1"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b="1"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b="1"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b="1"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b="1"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b="1"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b="1"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grc.nasa.gov/www/k-12/VirtualAero/BottleRocket/airplane/lifteq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/>
          <p:nvPr>
            <p:ph type="ctrTitle"/>
          </p:nvPr>
        </p:nvSpPr>
        <p:spPr>
          <a:xfrm>
            <a:off x="1484100" y="1479650"/>
            <a:ext cx="6175800" cy="16404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Coefficient of Drag for a Model Pantograph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296" name="Google Shape;296;p27"/>
          <p:cNvSpPr txBox="1"/>
          <p:nvPr>
            <p:ph idx="1" type="subTitle"/>
          </p:nvPr>
        </p:nvSpPr>
        <p:spPr>
          <a:xfrm>
            <a:off x="1724250" y="3265350"/>
            <a:ext cx="5695500" cy="39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Elisa Hoffmann</a:t>
            </a:r>
            <a:endParaRPr/>
          </a:p>
        </p:txBody>
      </p:sp>
      <p:sp>
        <p:nvSpPr>
          <p:cNvPr id="297" name="Google Shape;297;p27"/>
          <p:cNvSpPr txBox="1"/>
          <p:nvPr>
            <p:ph idx="1" type="subTitle"/>
          </p:nvPr>
        </p:nvSpPr>
        <p:spPr>
          <a:xfrm>
            <a:off x="0" y="-7950"/>
            <a:ext cx="622500" cy="5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Old Standard TT"/>
                <a:ea typeface="Old Standard TT"/>
                <a:cs typeface="Old Standard TT"/>
                <a:sym typeface="Old Standard TT"/>
              </a:rPr>
              <a:t>20</a:t>
            </a:r>
            <a:endParaRPr sz="14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Old Standard TT"/>
                <a:ea typeface="Old Standard TT"/>
                <a:cs typeface="Old Standard TT"/>
                <a:sym typeface="Old Standard TT"/>
              </a:rPr>
              <a:t>24</a:t>
            </a:r>
            <a:endParaRPr sz="14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98" name="Google Shape;298;p27"/>
          <p:cNvSpPr txBox="1"/>
          <p:nvPr>
            <p:ph idx="1" type="subTitle"/>
          </p:nvPr>
        </p:nvSpPr>
        <p:spPr>
          <a:xfrm>
            <a:off x="8521600" y="4618675"/>
            <a:ext cx="622500" cy="5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Old Standard TT"/>
                <a:ea typeface="Old Standard TT"/>
                <a:cs typeface="Old Standard TT"/>
                <a:sym typeface="Old Standard TT"/>
              </a:rPr>
              <a:t>20</a:t>
            </a:r>
            <a:endParaRPr sz="14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Old Standard TT"/>
                <a:ea typeface="Old Standard TT"/>
                <a:cs typeface="Old Standard TT"/>
                <a:sym typeface="Old Standard TT"/>
              </a:rPr>
              <a:t>24</a:t>
            </a:r>
            <a:endParaRPr sz="14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6"/>
          <p:cNvSpPr txBox="1"/>
          <p:nvPr>
            <p:ph type="title"/>
          </p:nvPr>
        </p:nvSpPr>
        <p:spPr>
          <a:xfrm>
            <a:off x="706350" y="-99400"/>
            <a:ext cx="7731300" cy="597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05 - Testing Results: Drag cont.</a:t>
            </a:r>
            <a:endParaRPr/>
          </a:p>
        </p:txBody>
      </p:sp>
      <p:sp>
        <p:nvSpPr>
          <p:cNvPr id="401" name="Google Shape;401;p36"/>
          <p:cNvSpPr txBox="1"/>
          <p:nvPr/>
        </p:nvSpPr>
        <p:spPr>
          <a:xfrm>
            <a:off x="8618826" y="4686396"/>
            <a:ext cx="34005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[1]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02" name="Google Shape;4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507" y="591684"/>
            <a:ext cx="6294920" cy="434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05 - Analysis: Lift</a:t>
            </a:r>
            <a:endParaRPr/>
          </a:p>
        </p:txBody>
      </p:sp>
      <p:pic>
        <p:nvPicPr>
          <p:cNvPr id="408" name="Google Shape;40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50" y="2213812"/>
            <a:ext cx="2195350" cy="7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5250" y="1150625"/>
            <a:ext cx="5658750" cy="33825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05 - Analysis: Drag</a:t>
            </a:r>
            <a:endParaRPr/>
          </a:p>
        </p:txBody>
      </p:sp>
      <p:pic>
        <p:nvPicPr>
          <p:cNvPr id="415" name="Google Shape;41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975" y="2300175"/>
            <a:ext cx="2111226" cy="7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400" y="1150625"/>
            <a:ext cx="5943600" cy="33623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05 - Analysis: Drag cont.</a:t>
            </a:r>
            <a:endParaRPr/>
          </a:p>
        </p:txBody>
      </p:sp>
      <p:pic>
        <p:nvPicPr>
          <p:cNvPr id="422" name="Google Shape;42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550" y="2773200"/>
            <a:ext cx="2111264" cy="7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550" y="1535225"/>
            <a:ext cx="2115825" cy="7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0400" y="1150625"/>
            <a:ext cx="5943600" cy="33623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0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05 - Analysis: Drag cont.</a:t>
            </a:r>
            <a:endParaRPr/>
          </a:p>
        </p:txBody>
      </p:sp>
      <p:pic>
        <p:nvPicPr>
          <p:cNvPr id="430" name="Google Shape;43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400" y="1150613"/>
            <a:ext cx="5943600" cy="33623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1" name="Google Shape;43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575" y="2332975"/>
            <a:ext cx="2115825" cy="7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"/>
          <p:cNvSpPr txBox="1"/>
          <p:nvPr>
            <p:ph type="title"/>
          </p:nvPr>
        </p:nvSpPr>
        <p:spPr>
          <a:xfrm>
            <a:off x="2298750" y="1249600"/>
            <a:ext cx="4546500" cy="99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37" name="Google Shape;437;p41"/>
          <p:cNvSpPr txBox="1"/>
          <p:nvPr>
            <p:ph idx="1" type="subTitle"/>
          </p:nvPr>
        </p:nvSpPr>
        <p:spPr>
          <a:xfrm>
            <a:off x="2298750" y="2422763"/>
            <a:ext cx="4546500" cy="13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Coefficients of Drag and Lift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vs. Real Life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Groundwork for the fu</a:t>
            </a:r>
            <a:endParaRPr/>
          </a:p>
        </p:txBody>
      </p:sp>
      <p:sp>
        <p:nvSpPr>
          <p:cNvPr id="438" name="Google Shape;438;p41"/>
          <p:cNvSpPr txBox="1"/>
          <p:nvPr/>
        </p:nvSpPr>
        <p:spPr>
          <a:xfrm>
            <a:off x="0" y="-7950"/>
            <a:ext cx="7128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20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24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39" name="Google Shape;439;p41"/>
          <p:cNvSpPr txBox="1"/>
          <p:nvPr/>
        </p:nvSpPr>
        <p:spPr>
          <a:xfrm>
            <a:off x="8431200" y="4618675"/>
            <a:ext cx="7128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20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24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"/>
          <p:cNvSpPr txBox="1"/>
          <p:nvPr>
            <p:ph type="title"/>
          </p:nvPr>
        </p:nvSpPr>
        <p:spPr>
          <a:xfrm>
            <a:off x="1759950" y="1006700"/>
            <a:ext cx="5624100" cy="10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</a:t>
            </a:r>
            <a:endParaRPr/>
          </a:p>
        </p:txBody>
      </p:sp>
      <p:sp>
        <p:nvSpPr>
          <p:cNvPr id="445" name="Google Shape;445;p42"/>
          <p:cNvSpPr txBox="1"/>
          <p:nvPr/>
        </p:nvSpPr>
        <p:spPr>
          <a:xfrm>
            <a:off x="0" y="-7950"/>
            <a:ext cx="62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20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24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46" name="Google Shape;446;p42"/>
          <p:cNvSpPr txBox="1"/>
          <p:nvPr/>
        </p:nvSpPr>
        <p:spPr>
          <a:xfrm>
            <a:off x="8521600" y="4618675"/>
            <a:ext cx="62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20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24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47" name="Google Shape;447;p42"/>
          <p:cNvSpPr txBox="1"/>
          <p:nvPr>
            <p:ph type="title"/>
          </p:nvPr>
        </p:nvSpPr>
        <p:spPr>
          <a:xfrm>
            <a:off x="1759950" y="2177300"/>
            <a:ext cx="5624100" cy="10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Questions?</a:t>
            </a:r>
            <a:endParaRPr sz="6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3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53" name="Google Shape;453;p43"/>
          <p:cNvSpPr txBox="1"/>
          <p:nvPr>
            <p:ph idx="4294967295" type="body"/>
          </p:nvPr>
        </p:nvSpPr>
        <p:spPr>
          <a:xfrm>
            <a:off x="720000" y="1265774"/>
            <a:ext cx="7704000" cy="33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Carnevale et al., J. Wind Eng. and Indust. Aero., </a:t>
            </a:r>
            <a:r>
              <a:rPr b="1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160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16 (2017).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 Benson, </a:t>
            </a:r>
            <a:r>
              <a:rPr i="1"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Lift Equation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WWW document, (</a:t>
            </a:r>
            <a:r>
              <a:rPr lang="en" sz="17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https://www.grc.nasa.gov/www/k-12/VirtualAero/BottleRocket/airplane/lifteq.html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 txBox="1"/>
          <p:nvPr>
            <p:ph type="title"/>
          </p:nvPr>
        </p:nvSpPr>
        <p:spPr>
          <a:xfrm>
            <a:off x="1380631" y="1148650"/>
            <a:ext cx="28032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304" name="Google Shape;304;p28"/>
          <p:cNvSpPr txBox="1"/>
          <p:nvPr>
            <p:ph idx="2" type="title"/>
          </p:nvPr>
        </p:nvSpPr>
        <p:spPr>
          <a:xfrm>
            <a:off x="4962573" y="2352463"/>
            <a:ext cx="5352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05" name="Google Shape;305;p28"/>
          <p:cNvSpPr txBox="1"/>
          <p:nvPr>
            <p:ph idx="1" type="subTitle"/>
          </p:nvPr>
        </p:nvSpPr>
        <p:spPr>
          <a:xfrm>
            <a:off x="843710" y="1600083"/>
            <a:ext cx="2805600" cy="52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Discussing the outcome of the project.</a:t>
            </a:r>
            <a:endParaRPr/>
          </a:p>
        </p:txBody>
      </p:sp>
      <p:sp>
        <p:nvSpPr>
          <p:cNvPr id="306" name="Google Shape;306;p28"/>
          <p:cNvSpPr txBox="1"/>
          <p:nvPr>
            <p:ph idx="3" type="title"/>
          </p:nvPr>
        </p:nvSpPr>
        <p:spPr>
          <a:xfrm>
            <a:off x="1378250" y="2352475"/>
            <a:ext cx="31398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Scaling &amp; Reynolds Number</a:t>
            </a:r>
            <a:endParaRPr sz="1900"/>
          </a:p>
        </p:txBody>
      </p:sp>
      <p:sp>
        <p:nvSpPr>
          <p:cNvPr id="307" name="Google Shape;307;p28"/>
          <p:cNvSpPr txBox="1"/>
          <p:nvPr>
            <p:ph idx="4" type="title"/>
          </p:nvPr>
        </p:nvSpPr>
        <p:spPr>
          <a:xfrm>
            <a:off x="840948" y="2352463"/>
            <a:ext cx="5373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8" name="Google Shape;308;p28"/>
          <p:cNvSpPr txBox="1"/>
          <p:nvPr>
            <p:ph idx="5" type="subTitle"/>
          </p:nvPr>
        </p:nvSpPr>
        <p:spPr>
          <a:xfrm>
            <a:off x="840947" y="2803944"/>
            <a:ext cx="2805600" cy="52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key ideas influence this project?</a:t>
            </a:r>
            <a:endParaRPr/>
          </a:p>
        </p:txBody>
      </p:sp>
      <p:sp>
        <p:nvSpPr>
          <p:cNvPr id="309" name="Google Shape;309;p28"/>
          <p:cNvSpPr txBox="1"/>
          <p:nvPr>
            <p:ph idx="6" type="title"/>
          </p:nvPr>
        </p:nvSpPr>
        <p:spPr>
          <a:xfrm>
            <a:off x="1380631" y="3556275"/>
            <a:ext cx="28032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Procedure</a:t>
            </a:r>
            <a:endParaRPr/>
          </a:p>
        </p:txBody>
      </p:sp>
      <p:sp>
        <p:nvSpPr>
          <p:cNvPr id="310" name="Google Shape;310;p28"/>
          <p:cNvSpPr txBox="1"/>
          <p:nvPr>
            <p:ph idx="7" type="title"/>
          </p:nvPr>
        </p:nvSpPr>
        <p:spPr>
          <a:xfrm>
            <a:off x="843091" y="3556275"/>
            <a:ext cx="5373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11" name="Google Shape;311;p28"/>
          <p:cNvSpPr txBox="1"/>
          <p:nvPr>
            <p:ph idx="8" type="subTitle"/>
          </p:nvPr>
        </p:nvSpPr>
        <p:spPr>
          <a:xfrm>
            <a:off x="843710" y="4007804"/>
            <a:ext cx="2805600" cy="52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was testing performed?</a:t>
            </a:r>
            <a:endParaRPr/>
          </a:p>
        </p:txBody>
      </p:sp>
      <p:sp>
        <p:nvSpPr>
          <p:cNvPr id="312" name="Google Shape;312;p28"/>
          <p:cNvSpPr txBox="1"/>
          <p:nvPr>
            <p:ph idx="9" type="title"/>
          </p:nvPr>
        </p:nvSpPr>
        <p:spPr>
          <a:xfrm>
            <a:off x="5502253" y="1148650"/>
            <a:ext cx="28008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Results</a:t>
            </a:r>
            <a:endParaRPr/>
          </a:p>
        </p:txBody>
      </p:sp>
      <p:sp>
        <p:nvSpPr>
          <p:cNvPr id="313" name="Google Shape;313;p28"/>
          <p:cNvSpPr txBox="1"/>
          <p:nvPr>
            <p:ph idx="13" type="title"/>
          </p:nvPr>
        </p:nvSpPr>
        <p:spPr>
          <a:xfrm>
            <a:off x="4964707" y="1148650"/>
            <a:ext cx="5352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14" name="Google Shape;314;p28"/>
          <p:cNvSpPr txBox="1"/>
          <p:nvPr>
            <p:ph idx="14" type="subTitle"/>
          </p:nvPr>
        </p:nvSpPr>
        <p:spPr>
          <a:xfrm>
            <a:off x="4965334" y="1600083"/>
            <a:ext cx="2805600" cy="52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results were yielded?</a:t>
            </a:r>
            <a:endParaRPr/>
          </a:p>
        </p:txBody>
      </p:sp>
      <p:sp>
        <p:nvSpPr>
          <p:cNvPr id="315" name="Google Shape;315;p28"/>
          <p:cNvSpPr txBox="1"/>
          <p:nvPr>
            <p:ph idx="15" type="title"/>
          </p:nvPr>
        </p:nvSpPr>
        <p:spPr>
          <a:xfrm>
            <a:off x="5499872" y="2352463"/>
            <a:ext cx="28008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16" name="Google Shape;316;p28"/>
          <p:cNvSpPr txBox="1"/>
          <p:nvPr>
            <p:ph idx="16" type="title"/>
          </p:nvPr>
        </p:nvSpPr>
        <p:spPr>
          <a:xfrm>
            <a:off x="843091" y="1148650"/>
            <a:ext cx="5373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17" name="Google Shape;317;p28"/>
          <p:cNvSpPr txBox="1"/>
          <p:nvPr>
            <p:ph idx="17" type="subTitle"/>
          </p:nvPr>
        </p:nvSpPr>
        <p:spPr>
          <a:xfrm>
            <a:off x="4962571" y="2803944"/>
            <a:ext cx="2805600" cy="52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the results mean?</a:t>
            </a:r>
            <a:endParaRPr/>
          </a:p>
        </p:txBody>
      </p:sp>
      <p:sp>
        <p:nvSpPr>
          <p:cNvPr id="318" name="Google Shape;318;p28"/>
          <p:cNvSpPr txBox="1"/>
          <p:nvPr>
            <p:ph idx="18" type="title"/>
          </p:nvPr>
        </p:nvSpPr>
        <p:spPr>
          <a:xfrm>
            <a:off x="5502253" y="3556275"/>
            <a:ext cx="28008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19" name="Google Shape;319;p28"/>
          <p:cNvSpPr txBox="1"/>
          <p:nvPr>
            <p:ph idx="19" type="title"/>
          </p:nvPr>
        </p:nvSpPr>
        <p:spPr>
          <a:xfrm>
            <a:off x="4964707" y="3556275"/>
            <a:ext cx="535200" cy="5277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20" name="Google Shape;320;p28"/>
          <p:cNvSpPr txBox="1"/>
          <p:nvPr>
            <p:ph idx="20" type="subTitle"/>
          </p:nvPr>
        </p:nvSpPr>
        <p:spPr>
          <a:xfrm>
            <a:off x="4965334" y="4007804"/>
            <a:ext cx="2805600" cy="52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this project accomplish?</a:t>
            </a:r>
            <a:endParaRPr/>
          </a:p>
        </p:txBody>
      </p:sp>
      <p:sp>
        <p:nvSpPr>
          <p:cNvPr id="321" name="Google Shape;321;p28"/>
          <p:cNvSpPr txBox="1"/>
          <p:nvPr>
            <p:ph idx="21"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9"/>
          <p:cNvGrpSpPr/>
          <p:nvPr/>
        </p:nvGrpSpPr>
        <p:grpSpPr>
          <a:xfrm>
            <a:off x="-35700" y="-30000"/>
            <a:ext cx="9215400" cy="5203500"/>
            <a:chOff x="-35700" y="-30000"/>
            <a:chExt cx="9215400" cy="5203500"/>
          </a:xfrm>
        </p:grpSpPr>
        <p:cxnSp>
          <p:nvCxnSpPr>
            <p:cNvPr id="327" name="Google Shape;327;p29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29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29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0" name="Google Shape;330;p29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01 - Two Possible Outcomes</a:t>
            </a:r>
            <a:endParaRPr/>
          </a:p>
        </p:txBody>
      </p:sp>
      <p:sp>
        <p:nvSpPr>
          <p:cNvPr id="331" name="Google Shape;331;p29"/>
          <p:cNvSpPr txBox="1"/>
          <p:nvPr>
            <p:ph idx="1" type="subTitle"/>
          </p:nvPr>
        </p:nvSpPr>
        <p:spPr>
          <a:xfrm>
            <a:off x="2138887" y="1854447"/>
            <a:ext cx="2752200" cy="5394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1</a:t>
            </a:r>
            <a:endParaRPr/>
          </a:p>
        </p:txBody>
      </p:sp>
      <p:sp>
        <p:nvSpPr>
          <p:cNvPr id="332" name="Google Shape;332;p29"/>
          <p:cNvSpPr txBox="1"/>
          <p:nvPr>
            <p:ph idx="2" type="subTitle"/>
          </p:nvPr>
        </p:nvSpPr>
        <p:spPr>
          <a:xfrm>
            <a:off x="4267224" y="3232125"/>
            <a:ext cx="2752200" cy="5394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</a:t>
            </a:r>
            <a:r>
              <a:rPr lang="en"/>
              <a:t> 2</a:t>
            </a:r>
            <a:endParaRPr/>
          </a:p>
        </p:txBody>
      </p:sp>
      <p:sp>
        <p:nvSpPr>
          <p:cNvPr id="333" name="Google Shape;333;p29"/>
          <p:cNvSpPr txBox="1"/>
          <p:nvPr>
            <p:ph idx="3" type="subTitle"/>
          </p:nvPr>
        </p:nvSpPr>
        <p:spPr>
          <a:xfrm>
            <a:off x="5103324" y="1626300"/>
            <a:ext cx="3320700" cy="9957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from model = Results from real life</a:t>
            </a:r>
            <a:endParaRPr/>
          </a:p>
        </p:txBody>
      </p:sp>
      <p:sp>
        <p:nvSpPr>
          <p:cNvPr id="334" name="Google Shape;334;p29"/>
          <p:cNvSpPr txBox="1"/>
          <p:nvPr>
            <p:ph idx="4" type="subTitle"/>
          </p:nvPr>
        </p:nvSpPr>
        <p:spPr>
          <a:xfrm>
            <a:off x="719976" y="3003975"/>
            <a:ext cx="3269100" cy="9957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 cannot be compared due to scaling or other difficulties</a:t>
            </a:r>
            <a:endParaRPr/>
          </a:p>
        </p:txBody>
      </p:sp>
      <p:sp>
        <p:nvSpPr>
          <p:cNvPr id="335" name="Google Shape;335;p29"/>
          <p:cNvSpPr/>
          <p:nvPr/>
        </p:nvSpPr>
        <p:spPr>
          <a:xfrm>
            <a:off x="1405787" y="1813062"/>
            <a:ext cx="622200" cy="622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7116037" y="3190737"/>
            <a:ext cx="622200" cy="622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37" name="Google Shape;337;p29"/>
          <p:cNvGrpSpPr/>
          <p:nvPr/>
        </p:nvGrpSpPr>
        <p:grpSpPr>
          <a:xfrm>
            <a:off x="7241223" y="3332479"/>
            <a:ext cx="371814" cy="338690"/>
            <a:chOff x="-40745125" y="3632900"/>
            <a:chExt cx="318225" cy="289875"/>
          </a:xfrm>
        </p:grpSpPr>
        <p:sp>
          <p:nvSpPr>
            <p:cNvPr id="338" name="Google Shape;338;p29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29"/>
          <p:cNvSpPr/>
          <p:nvPr/>
        </p:nvSpPr>
        <p:spPr>
          <a:xfrm>
            <a:off x="1559485" y="1938244"/>
            <a:ext cx="314767" cy="371814"/>
          </a:xfrm>
          <a:custGeom>
            <a:rect b="b" l="l" r="r" t="t"/>
            <a:pathLst>
              <a:path extrusionOk="0" h="12729" w="10776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8712900" y="4751950"/>
            <a:ext cx="273300" cy="2733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7" name="Google Shape;347;p29"/>
          <p:cNvCxnSpPr/>
          <p:nvPr/>
        </p:nvCxnSpPr>
        <p:spPr>
          <a:xfrm flipH="1" rot="10800000">
            <a:off x="1774500" y="2921213"/>
            <a:ext cx="5595000" cy="1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 txBox="1"/>
          <p:nvPr>
            <p:ph type="title"/>
          </p:nvPr>
        </p:nvSpPr>
        <p:spPr>
          <a:xfrm>
            <a:off x="720000" y="527825"/>
            <a:ext cx="7704000" cy="622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02 - Scaling</a:t>
            </a:r>
            <a:endParaRPr/>
          </a:p>
        </p:txBody>
      </p:sp>
      <p:sp>
        <p:nvSpPr>
          <p:cNvPr id="353" name="Google Shape;353;p30"/>
          <p:cNvSpPr txBox="1"/>
          <p:nvPr/>
        </p:nvSpPr>
        <p:spPr>
          <a:xfrm>
            <a:off x="1603750" y="1172975"/>
            <a:ext cx="26586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latin typeface="Old Standard TT"/>
                <a:ea typeface="Old Standard TT"/>
                <a:cs typeface="Old Standard TT"/>
                <a:sym typeface="Old Standard TT"/>
              </a:rPr>
              <a:t>Reynolds Number</a:t>
            </a:r>
            <a:endParaRPr b="1" sz="220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1603750" y="1462575"/>
            <a:ext cx="26586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marR="254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5765400" y="1172975"/>
            <a:ext cx="26586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latin typeface="Old Standard TT"/>
                <a:ea typeface="Old Standard TT"/>
                <a:cs typeface="Old Standard TT"/>
                <a:sym typeface="Old Standard TT"/>
              </a:rPr>
              <a:t>Mach Number</a:t>
            </a:r>
            <a:endParaRPr b="1" sz="220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5765400" y="1486637"/>
            <a:ext cx="26586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7" name="Google Shape;357;p30"/>
          <p:cNvSpPr txBox="1"/>
          <p:nvPr/>
        </p:nvSpPr>
        <p:spPr>
          <a:xfrm>
            <a:off x="720000" y="2894644"/>
            <a:ext cx="77040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latin typeface="Old Standard TT"/>
                <a:ea typeface="Old Standard TT"/>
                <a:cs typeface="Old Standard TT"/>
                <a:sym typeface="Old Standard TT"/>
              </a:rPr>
              <a:t>Will it match?</a:t>
            </a:r>
            <a:endParaRPr b="1" sz="220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58" name="Google Shape;358;p30"/>
          <p:cNvSpPr txBox="1"/>
          <p:nvPr/>
        </p:nvSpPr>
        <p:spPr>
          <a:xfrm>
            <a:off x="720000" y="3078312"/>
            <a:ext cx="7704000" cy="17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Depends on whether the flow experienced by </a:t>
            </a: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the</a:t>
            </a: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model is laminar or turbulent</a:t>
            </a: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-"/>
            </a:pP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Predicted Reynolds number</a:t>
            </a: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-"/>
            </a:pP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Transition Zone</a:t>
            </a: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9" name="Google Shape;359;p30"/>
          <p:cNvSpPr/>
          <p:nvPr/>
        </p:nvSpPr>
        <p:spPr>
          <a:xfrm>
            <a:off x="708250" y="1413500"/>
            <a:ext cx="743100" cy="743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Old Standard TT"/>
                <a:ea typeface="Old Standard TT"/>
                <a:cs typeface="Old Standard TT"/>
                <a:sym typeface="Old Standard TT"/>
              </a:rPr>
              <a:t>1</a:t>
            </a:r>
            <a:endParaRPr sz="3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4869900" y="1413500"/>
            <a:ext cx="743100" cy="743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Old Standard TT"/>
                <a:ea typeface="Old Standard TT"/>
                <a:cs typeface="Old Standard TT"/>
                <a:sym typeface="Old Standard TT"/>
              </a:rPr>
              <a:t>2</a:t>
            </a:r>
            <a:endParaRPr sz="3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361" name="Google Shape;361;p30"/>
          <p:cNvPicPr preferRelativeResize="0"/>
          <p:nvPr/>
        </p:nvPicPr>
        <p:blipFill rotWithShape="1">
          <a:blip r:embed="rId3">
            <a:alphaModFix/>
          </a:blip>
          <a:srcRect b="22738" l="0" r="0" t="0"/>
          <a:stretch/>
        </p:blipFill>
        <p:spPr>
          <a:xfrm>
            <a:off x="6135750" y="1568050"/>
            <a:ext cx="1268628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0225" y="1501702"/>
            <a:ext cx="1245628" cy="6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/>
          <p:nvPr>
            <p:ph type="title"/>
          </p:nvPr>
        </p:nvSpPr>
        <p:spPr>
          <a:xfrm>
            <a:off x="66025" y="1069100"/>
            <a:ext cx="7731300" cy="597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03 - Testing Procedure</a:t>
            </a:r>
            <a:endParaRPr/>
          </a:p>
        </p:txBody>
      </p:sp>
      <p:sp>
        <p:nvSpPr>
          <p:cNvPr id="368" name="Google Shape;368;p31"/>
          <p:cNvSpPr txBox="1"/>
          <p:nvPr/>
        </p:nvSpPr>
        <p:spPr>
          <a:xfrm>
            <a:off x="0" y="-7950"/>
            <a:ext cx="62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20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24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69" name="Google Shape;369;p31"/>
          <p:cNvSpPr txBox="1"/>
          <p:nvPr/>
        </p:nvSpPr>
        <p:spPr>
          <a:xfrm>
            <a:off x="8521600" y="4618675"/>
            <a:ext cx="62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20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24</a:t>
            </a:r>
            <a:endParaRPr>
              <a:solidFill>
                <a:srgbClr val="19191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/>
          <p:cNvSpPr txBox="1"/>
          <p:nvPr>
            <p:ph type="title"/>
          </p:nvPr>
        </p:nvSpPr>
        <p:spPr>
          <a:xfrm>
            <a:off x="706350" y="-99400"/>
            <a:ext cx="7731300" cy="597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04 - Testing Results: Lift</a:t>
            </a:r>
            <a:endParaRPr/>
          </a:p>
        </p:txBody>
      </p:sp>
      <p:pic>
        <p:nvPicPr>
          <p:cNvPr id="375" name="Google Shape;3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250" y="555850"/>
            <a:ext cx="7119500" cy="40318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/>
          <p:nvPr>
            <p:ph type="title"/>
          </p:nvPr>
        </p:nvSpPr>
        <p:spPr>
          <a:xfrm>
            <a:off x="706350" y="-99400"/>
            <a:ext cx="7731300" cy="597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04 - Testing Results: Lift cont.</a:t>
            </a:r>
            <a:endParaRPr/>
          </a:p>
        </p:txBody>
      </p:sp>
      <p:sp>
        <p:nvSpPr>
          <p:cNvPr id="381" name="Google Shape;381;p33"/>
          <p:cNvSpPr txBox="1"/>
          <p:nvPr/>
        </p:nvSpPr>
        <p:spPr>
          <a:xfrm>
            <a:off x="8618826" y="4686396"/>
            <a:ext cx="3400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[1]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382" name="Google Shape;3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13" y="609179"/>
            <a:ext cx="6734570" cy="434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 txBox="1"/>
          <p:nvPr>
            <p:ph type="title"/>
          </p:nvPr>
        </p:nvSpPr>
        <p:spPr>
          <a:xfrm>
            <a:off x="706350" y="-99400"/>
            <a:ext cx="7731300" cy="597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04 - Testing Results: Lift cont.</a:t>
            </a:r>
            <a:endParaRPr/>
          </a:p>
        </p:txBody>
      </p:sp>
      <p:sp>
        <p:nvSpPr>
          <p:cNvPr id="388" name="Google Shape;388;p34"/>
          <p:cNvSpPr txBox="1"/>
          <p:nvPr/>
        </p:nvSpPr>
        <p:spPr>
          <a:xfrm>
            <a:off x="8618826" y="4686396"/>
            <a:ext cx="340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[1]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389" name="Google Shape;3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813" y="585852"/>
            <a:ext cx="6174462" cy="434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/>
          <p:nvPr>
            <p:ph type="title"/>
          </p:nvPr>
        </p:nvSpPr>
        <p:spPr>
          <a:xfrm>
            <a:off x="706350" y="-99400"/>
            <a:ext cx="7731300" cy="597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05 - Testing Results: Drag</a:t>
            </a:r>
            <a:endParaRPr/>
          </a:p>
        </p:txBody>
      </p:sp>
      <p:pic>
        <p:nvPicPr>
          <p:cNvPr id="395" name="Google Shape;3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913" y="588488"/>
            <a:ext cx="6376174" cy="3966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rmal Research Paper Slideshow by Slidesgo">
  <a:themeElements>
    <a:clrScheme name="Simple Light">
      <a:dk1>
        <a:srgbClr val="191919"/>
      </a:dk1>
      <a:lt1>
        <a:srgbClr val="FFFFFF"/>
      </a:lt1>
      <a:dk2>
        <a:srgbClr val="DDD9D5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